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media/image11.jpg" ContentType="image/jpg"/>
  <Override PartName="/ppt/notesSlides/notesSlide3.xml" ContentType="application/vnd.openxmlformats-officedocument.presentationml.notesSlide+xml"/>
  <Override PartName="/ppt/media/image26.jpg" ContentType="image/jpg"/>
  <Override PartName="/ppt/media/image27.jpg" ContentType="image/jpg"/>
  <Override PartName="/ppt/media/image28.jpg" ContentType="image/jpg"/>
  <Override PartName="/ppt/media/image36.jpg" ContentType="image/jpg"/>
  <Override PartName="/ppt/media/image40.jpg" ContentType="image/jpg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1" r:id="rId2"/>
  </p:sldMasterIdLst>
  <p:notesMasterIdLst>
    <p:notesMasterId r:id="rId49"/>
  </p:notesMasterIdLst>
  <p:handoutMasterIdLst>
    <p:handoutMasterId r:id="rId50"/>
  </p:handoutMasterIdLst>
  <p:sldIdLst>
    <p:sldId id="284" r:id="rId3"/>
    <p:sldId id="535" r:id="rId4"/>
    <p:sldId id="686" r:id="rId5"/>
    <p:sldId id="687" r:id="rId6"/>
    <p:sldId id="689" r:id="rId7"/>
    <p:sldId id="688" r:id="rId8"/>
    <p:sldId id="690" r:id="rId9"/>
    <p:sldId id="691" r:id="rId10"/>
    <p:sldId id="692" r:id="rId11"/>
    <p:sldId id="536" r:id="rId12"/>
    <p:sldId id="693" r:id="rId13"/>
    <p:sldId id="694" r:id="rId14"/>
    <p:sldId id="695" r:id="rId15"/>
    <p:sldId id="696" r:id="rId16"/>
    <p:sldId id="697" r:id="rId17"/>
    <p:sldId id="698" r:id="rId18"/>
    <p:sldId id="699" r:id="rId19"/>
    <p:sldId id="700" r:id="rId20"/>
    <p:sldId id="701" r:id="rId21"/>
    <p:sldId id="702" r:id="rId22"/>
    <p:sldId id="703" r:id="rId23"/>
    <p:sldId id="704" r:id="rId24"/>
    <p:sldId id="705" r:id="rId25"/>
    <p:sldId id="706" r:id="rId26"/>
    <p:sldId id="707" r:id="rId27"/>
    <p:sldId id="715" r:id="rId28"/>
    <p:sldId id="711" r:id="rId29"/>
    <p:sldId id="713" r:id="rId30"/>
    <p:sldId id="712" r:id="rId31"/>
    <p:sldId id="714" r:id="rId32"/>
    <p:sldId id="716" r:id="rId33"/>
    <p:sldId id="717" r:id="rId34"/>
    <p:sldId id="718" r:id="rId35"/>
    <p:sldId id="719" r:id="rId36"/>
    <p:sldId id="722" r:id="rId37"/>
    <p:sldId id="723" r:id="rId38"/>
    <p:sldId id="708" r:id="rId39"/>
    <p:sldId id="720" r:id="rId40"/>
    <p:sldId id="721" r:id="rId41"/>
    <p:sldId id="724" r:id="rId42"/>
    <p:sldId id="725" r:id="rId43"/>
    <p:sldId id="727" r:id="rId44"/>
    <p:sldId id="728" r:id="rId45"/>
    <p:sldId id="729" r:id="rId46"/>
    <p:sldId id="730" r:id="rId47"/>
    <p:sldId id="264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NDRA DHARMAWAN" initials="HD" lastIdx="1" clrIdx="0">
    <p:extLst>
      <p:ext uri="{19B8F6BF-5375-455C-9EA6-DF929625EA0E}">
        <p15:presenceInfo xmlns:p15="http://schemas.microsoft.com/office/powerpoint/2012/main" userId="HENDRA DHARMAWAN" providerId="None"/>
      </p:ext>
    </p:extLst>
  </p:cmAuthor>
  <p:cmAuthor id="2" name="HENDRA DHARMAWAN" initials="HD [2]" lastIdx="2" clrIdx="1">
    <p:extLst>
      <p:ext uri="{19B8F6BF-5375-455C-9EA6-DF929625EA0E}">
        <p15:presenceInfo xmlns:p15="http://schemas.microsoft.com/office/powerpoint/2012/main" userId="11d13a83ea52e3e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BB69"/>
    <a:srgbClr val="001689"/>
    <a:srgbClr val="1A62C5"/>
    <a:srgbClr val="FF66FF"/>
    <a:srgbClr val="263C92"/>
    <a:srgbClr val="C9FAFC"/>
    <a:srgbClr val="E85656"/>
    <a:srgbClr val="B7E0D4"/>
    <a:srgbClr val="FFCCFF"/>
    <a:srgbClr val="DEE9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47" autoAdjust="0"/>
    <p:restoredTop sz="94249" autoAdjust="0"/>
  </p:normalViewPr>
  <p:slideViewPr>
    <p:cSldViewPr snapToGrid="0" snapToObjects="1" showGuides="1">
      <p:cViewPr>
        <p:scale>
          <a:sx n="33" d="100"/>
          <a:sy n="33" d="100"/>
        </p:scale>
        <p:origin x="1670" y="42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7" d="100"/>
          <a:sy n="97" d="100"/>
        </p:scale>
        <p:origin x="368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handoutMaster" Target="handoutMasters/handoutMaster1.xml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commentAuthors" Target="commentAuthor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D8D77-D499-0D40-83F7-16E95A5FAA27}" type="datetimeFigureOut">
              <a:rPr lang="en-US" smtClean="0"/>
              <a:t>2/5/2024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374525-0851-6445-A524-10D253C1F8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951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jpg>
</file>

<file path=ppt/media/image40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42070B-9241-8D48-B714-6F61117042CF}" type="datetimeFigureOut">
              <a:rPr lang="en-US" smtClean="0"/>
              <a:t>2/5/2024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30FA3B-EE25-A545-8C8F-F31B5B1360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63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30FA3B-EE25-A545-8C8F-F31B5B13603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560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30FA3B-EE25-A545-8C8F-F31B5B13603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094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04B545-311F-39B6-77FD-7E25BD412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680D8C-72C4-1176-EA27-5FF113D518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3C2A47-6D78-E4D2-1D50-3CDE5116F8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A9C85B-786B-19E3-C5DC-B967F4623F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30FA3B-EE25-A545-8C8F-F31B5B13603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409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78E7F5-A7F8-12A1-F8D1-1FF9255695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FDD02D-8EF0-B9C5-4BB8-5936D92D8B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754C5F-D37D-8912-6045-2A087D6E4F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54FCE3-23DF-1427-B2C6-3E3C2FC982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30FA3B-EE25-A545-8C8F-F31B5B13603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101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30FA3B-EE25-A545-8C8F-F31B5B13603C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850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E9B19-12FD-4A96-A83E-D0FEBAC397F8}" type="datetime1">
              <a:rPr lang="en-US" smtClean="0"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985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2EEF2-4350-4172-B952-2C19313FC5AF}" type="datetime1">
              <a:rPr lang="en-US" smtClean="0"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Graphic 13">
            <a:extLst>
              <a:ext uri="{FF2B5EF4-FFF2-40B4-BE49-F238E27FC236}">
                <a16:creationId xmlns:a16="http://schemas.microsoft.com/office/drawing/2014/main" id="{15DE0370-5E8D-4AAF-B533-36187C08EC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 flipV="1">
            <a:off x="2159477" y="4256223"/>
            <a:ext cx="442302" cy="476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694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624EC-9C4C-4D10-B47C-30D9B434F0CE}" type="datetime1">
              <a:rPr lang="en-US" smtClean="0"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Graphic 13">
            <a:extLst>
              <a:ext uri="{FF2B5EF4-FFF2-40B4-BE49-F238E27FC236}">
                <a16:creationId xmlns:a16="http://schemas.microsoft.com/office/drawing/2014/main" id="{8A3F249B-F540-439D-82AA-5E93D2E075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 flipV="1">
            <a:off x="2159477" y="4256223"/>
            <a:ext cx="442302" cy="476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5385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51CDD-2BD0-444C-8557-4487D9989D39}" type="datetime1">
              <a:rPr lang="en-US" smtClean="0"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1FB10-81A5-E645-AF12-4F93AF5E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3424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CA3DB-ACF1-43CE-861B-E6A850A9C1F5}" type="datetime1">
              <a:rPr lang="en-US" smtClean="0"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74943" y="6356350"/>
            <a:ext cx="2743200" cy="365125"/>
          </a:xfrm>
        </p:spPr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Graphic 13">
            <a:extLst>
              <a:ext uri="{FF2B5EF4-FFF2-40B4-BE49-F238E27FC236}">
                <a16:creationId xmlns:a16="http://schemas.microsoft.com/office/drawing/2014/main" id="{608B0327-7718-4DAA-BFC1-6381E679DF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 flipV="1">
            <a:off x="2392003" y="4032030"/>
            <a:ext cx="442302" cy="522630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A9371F5-7922-4329-B37D-AC0EA40E5B62}"/>
              </a:ext>
            </a:extLst>
          </p:cNvPr>
          <p:cNvCxnSpPr/>
          <p:nvPr userDrawn="1"/>
        </p:nvCxnSpPr>
        <p:spPr>
          <a:xfrm>
            <a:off x="838200" y="1158875"/>
            <a:ext cx="890016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1" y="115847"/>
            <a:ext cx="7985760" cy="1019776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1" y="1249923"/>
            <a:ext cx="10980420" cy="4992127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pic>
        <p:nvPicPr>
          <p:cNvPr id="12" name="Content Placeholder 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8360" y="272389"/>
            <a:ext cx="2079783" cy="5444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9B924-3D1A-4D62-946E-305371BC8395}" type="datetime1">
              <a:rPr lang="en-US" smtClean="0"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1FB10-81A5-E645-AF12-4F93AF5E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8540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0A41F-D4A5-458F-BC5F-E6B16D60FFDC}" type="datetime1">
              <a:rPr lang="en-US" smtClean="0"/>
              <a:t>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1FB10-81A5-E645-AF12-4F93AF5E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498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D9046-1A04-416E-9AA1-FA5EB79E70E2}" type="datetime1">
              <a:rPr lang="en-US" smtClean="0"/>
              <a:t>2/5/2024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1FB10-81A5-E645-AF12-4F93AF5E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7664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51D4E-5B00-4698-A7C9-3D5E71D71FB8}" type="datetime1">
              <a:rPr lang="en-US" smtClean="0"/>
              <a:t>2/5/2024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1FB10-81A5-E645-AF12-4F93AF5E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6396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6BA4F-E275-4D23-91A0-AE7CF884DF21}" type="datetime1">
              <a:rPr lang="en-US" smtClean="0"/>
              <a:t>2/5/2024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1FB10-81A5-E645-AF12-4F93AF5E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2098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52EAD-FC42-484E-84BF-BBE3C8400FB1}" type="datetime1">
              <a:rPr lang="en-US" smtClean="0"/>
              <a:t>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1FB10-81A5-E645-AF12-4F93AF5E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772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CC96-081B-452D-A1F4-43BE99306730}" type="datetime1">
              <a:rPr lang="en-US" smtClean="0"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74943" y="6356350"/>
            <a:ext cx="2743200" cy="365125"/>
          </a:xfrm>
        </p:spPr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1" y="115847"/>
            <a:ext cx="7985760" cy="1019776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1" y="1249923"/>
            <a:ext cx="10980420" cy="4992127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pic>
        <p:nvPicPr>
          <p:cNvPr id="7" name="Graphic 13">
            <a:extLst>
              <a:ext uri="{FF2B5EF4-FFF2-40B4-BE49-F238E27FC236}">
                <a16:creationId xmlns:a16="http://schemas.microsoft.com/office/drawing/2014/main" id="{388E913D-8426-4125-9BD3-FF3AD7ED87F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 flipV="1">
            <a:off x="2159477" y="4256223"/>
            <a:ext cx="442302" cy="476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2671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97961-8480-4F10-8DD6-6567BDC7A0DB}" type="datetime1">
              <a:rPr lang="en-US" smtClean="0"/>
              <a:t>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1FB10-81A5-E645-AF12-4F93AF5E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3792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ABF3-53B7-4929-8093-7CA1118C403C}" type="datetime1">
              <a:rPr lang="en-US" smtClean="0"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1FB10-81A5-E645-AF12-4F93AF5E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6903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23EE-C8F7-4DB5-8C74-B4EAB5EAB964}" type="datetime1">
              <a:rPr lang="en-US" smtClean="0"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1FB10-81A5-E645-AF12-4F93AF5E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477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44D10-7C19-4864-86CD-AB4CE36BD4C4}" type="datetime1">
              <a:rPr lang="en-US" smtClean="0"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Graphic 13">
            <a:extLst>
              <a:ext uri="{FF2B5EF4-FFF2-40B4-BE49-F238E27FC236}">
                <a16:creationId xmlns:a16="http://schemas.microsoft.com/office/drawing/2014/main" id="{67AD3489-B883-42D2-A934-352E02A0AB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 flipV="1">
            <a:off x="2159477" y="4256223"/>
            <a:ext cx="442302" cy="476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900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E94C7-0697-409E-BDFA-21AF325900D8}" type="datetime1">
              <a:rPr lang="en-US" smtClean="0"/>
              <a:t>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Graphic 13">
            <a:extLst>
              <a:ext uri="{FF2B5EF4-FFF2-40B4-BE49-F238E27FC236}">
                <a16:creationId xmlns:a16="http://schemas.microsoft.com/office/drawing/2014/main" id="{1C396758-4E40-4251-AF6A-02AB4CCC62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 flipV="1">
            <a:off x="2159477" y="4256223"/>
            <a:ext cx="442302" cy="476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716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49731-B12F-4CDA-8E9E-8DB8020AC038}" type="datetime1">
              <a:rPr lang="en-US" smtClean="0"/>
              <a:t>2/5/2024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Graphic 13">
            <a:extLst>
              <a:ext uri="{FF2B5EF4-FFF2-40B4-BE49-F238E27FC236}">
                <a16:creationId xmlns:a16="http://schemas.microsoft.com/office/drawing/2014/main" id="{DADC86BE-B194-45B8-9F32-1D0A9D1B09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 flipV="1">
            <a:off x="2159477" y="4256223"/>
            <a:ext cx="442302" cy="476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439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F87B9-D579-42BE-AC4A-DA97F397E0A0}" type="datetime1">
              <a:rPr lang="en-US" smtClean="0"/>
              <a:t>2/5/2024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Graphic 13">
            <a:extLst>
              <a:ext uri="{FF2B5EF4-FFF2-40B4-BE49-F238E27FC236}">
                <a16:creationId xmlns:a16="http://schemas.microsoft.com/office/drawing/2014/main" id="{D94B18C3-2905-4B7E-8E4D-D3F8B3329C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 flipV="1">
            <a:off x="2159477" y="4256223"/>
            <a:ext cx="442302" cy="476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808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7F46E-25F4-480D-B162-98980F12BDE0}" type="datetime1">
              <a:rPr lang="en-US" smtClean="0"/>
              <a:t>2/5/2024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Graphic 13">
            <a:extLst>
              <a:ext uri="{FF2B5EF4-FFF2-40B4-BE49-F238E27FC236}">
                <a16:creationId xmlns:a16="http://schemas.microsoft.com/office/drawing/2014/main" id="{1DF63851-1783-4712-8DA3-E0FB190908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 flipV="1">
            <a:off x="2159477" y="4256223"/>
            <a:ext cx="442302" cy="476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465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A17AF-A6D6-4871-88BC-5B381649A891}" type="datetime1">
              <a:rPr lang="en-US" smtClean="0"/>
              <a:t>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Graphic 13">
            <a:extLst>
              <a:ext uri="{FF2B5EF4-FFF2-40B4-BE49-F238E27FC236}">
                <a16:creationId xmlns:a16="http://schemas.microsoft.com/office/drawing/2014/main" id="{026214CF-D769-4A85-8687-7D4F362239E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 flipV="1">
            <a:off x="2159477" y="4256223"/>
            <a:ext cx="442302" cy="476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906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E1250-C526-435A-A198-42A9352AC78C}" type="datetime1">
              <a:rPr lang="en-US" smtClean="0"/>
              <a:t>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Graphic 13">
            <a:extLst>
              <a:ext uri="{FF2B5EF4-FFF2-40B4-BE49-F238E27FC236}">
                <a16:creationId xmlns:a16="http://schemas.microsoft.com/office/drawing/2014/main" id="{6790FBC8-FF0E-4339-AA1C-FE14AC3079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 flipV="1">
            <a:off x="2159477" y="4256223"/>
            <a:ext cx="442302" cy="476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50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467B0-7DF3-4C9B-BAF4-E5D33F38F7E3}" type="datetime1">
              <a:rPr lang="en-US" smtClean="0"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141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FDBEB5-B10D-4D9D-9500-4ED618A33E87}" type="datetime1">
              <a:rPr lang="en-US" smtClean="0"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F1FB10-81A5-E645-AF12-4F93AF5E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799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jpg"/><Relationship Id="rId4" Type="http://schemas.openxmlformats.org/officeDocument/2006/relationships/image" Target="../media/image27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png"/><Relationship Id="rId4" Type="http://schemas.openxmlformats.org/officeDocument/2006/relationships/image" Target="../media/image5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25905" y="2370103"/>
            <a:ext cx="6703453" cy="1256477"/>
          </a:xfrm>
        </p:spPr>
        <p:txBody>
          <a:bodyPr>
            <a:normAutofit/>
          </a:bodyPr>
          <a:lstStyle/>
          <a:p>
            <a:r>
              <a:rPr lang="en-US" sz="4400" b="1" dirty="0" err="1">
                <a:solidFill>
                  <a:schemeClr val="accent1"/>
                </a:solidFill>
                <a:latin typeface="Abadi" panose="020B0604020104020204" pitchFamily="34" charset="0"/>
                <a:ea typeface="Batang" panose="02030600000101010101" pitchFamily="18" charset="-127"/>
              </a:rPr>
              <a:t>Praktikum</a:t>
            </a:r>
            <a:r>
              <a:rPr lang="en-US" sz="4400" b="1" dirty="0">
                <a:solidFill>
                  <a:schemeClr val="accent1"/>
                </a:solidFill>
                <a:latin typeface="Abadi" panose="020B0604020104020204" pitchFamily="34" charset="0"/>
                <a:ea typeface="Batang" panose="02030600000101010101" pitchFamily="18" charset="-127"/>
              </a:rPr>
              <a:t> STA1222</a:t>
            </a:r>
            <a:br>
              <a:rPr lang="en-US" sz="4400" b="1" dirty="0">
                <a:solidFill>
                  <a:schemeClr val="accent1"/>
                </a:solidFill>
                <a:latin typeface="Abadi" panose="020B0604020104020204" pitchFamily="34" charset="0"/>
                <a:ea typeface="Batang" panose="02030600000101010101" pitchFamily="18" charset="-127"/>
              </a:rPr>
            </a:br>
            <a:r>
              <a:rPr lang="sv-SE" sz="3600" b="1" i="0" dirty="0">
                <a:solidFill>
                  <a:schemeClr val="accent1"/>
                </a:solidFill>
                <a:effectLst/>
                <a:latin typeface="Calibri-Light"/>
              </a:rPr>
              <a:t>Metode Perancangan Percobaan</a:t>
            </a:r>
            <a:endParaRPr lang="en-US" sz="36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6989" y="332694"/>
            <a:ext cx="2674620" cy="700129"/>
          </a:xfrm>
          <a:prstGeom prst="rect">
            <a:avLst/>
          </a:prstGeom>
        </p:spPr>
      </p:pic>
      <p:sp>
        <p:nvSpPr>
          <p:cNvPr id="8" name="Subtitle 2"/>
          <p:cNvSpPr txBox="1">
            <a:spLocks/>
          </p:cNvSpPr>
          <p:nvPr/>
        </p:nvSpPr>
        <p:spPr>
          <a:xfrm>
            <a:off x="6518617" y="4985373"/>
            <a:ext cx="3249899" cy="3928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ID" sz="2000" dirty="0" err="1">
                <a:latin typeface="Arial" charset="0"/>
                <a:ea typeface="Arial" charset="0"/>
                <a:cs typeface="Arial" charset="0"/>
              </a:rPr>
              <a:t>Paralel</a:t>
            </a:r>
            <a:r>
              <a:rPr lang="en-ID" sz="2000" dirty="0">
                <a:latin typeface="Arial" charset="0"/>
                <a:ea typeface="Arial" charset="0"/>
                <a:cs typeface="Arial" charset="0"/>
              </a:rPr>
              <a:t> 1 dan </a:t>
            </a:r>
            <a:r>
              <a:rPr lang="en-ID" sz="2000" dirty="0" err="1">
                <a:latin typeface="Arial" charset="0"/>
                <a:ea typeface="Arial" charset="0"/>
                <a:cs typeface="Arial" charset="0"/>
              </a:rPr>
              <a:t>Paralel</a:t>
            </a:r>
            <a:r>
              <a:rPr lang="en-ID" sz="2000" dirty="0">
                <a:latin typeface="Arial" charset="0"/>
                <a:ea typeface="Arial" charset="0"/>
                <a:cs typeface="Arial" charset="0"/>
              </a:rPr>
              <a:t> 2</a:t>
            </a:r>
            <a:endParaRPr lang="en-US" sz="2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6465194"/>
            <a:ext cx="12192000" cy="392806"/>
          </a:xfrm>
          <a:prstGeom prst="rect">
            <a:avLst/>
          </a:prstGeom>
          <a:solidFill>
            <a:srgbClr val="243B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0" y="1436740"/>
            <a:ext cx="3837215" cy="4803911"/>
            <a:chOff x="0" y="1136313"/>
            <a:chExt cx="3837215" cy="4529688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133" t="25224" r="33732" b="68233"/>
            <a:stretch/>
          </p:blipFill>
          <p:spPr>
            <a:xfrm>
              <a:off x="1568609" y="1136313"/>
              <a:ext cx="586934" cy="547358"/>
            </a:xfrm>
            <a:custGeom>
              <a:avLst/>
              <a:gdLst>
                <a:gd name="connsiteX0" fmla="*/ 0 w 586934"/>
                <a:gd name="connsiteY0" fmla="*/ 0 h 547358"/>
                <a:gd name="connsiteX1" fmla="*/ 586934 w 586934"/>
                <a:gd name="connsiteY1" fmla="*/ 0 h 547358"/>
                <a:gd name="connsiteX2" fmla="*/ 586934 w 586934"/>
                <a:gd name="connsiteY2" fmla="*/ 547358 h 547358"/>
                <a:gd name="connsiteX3" fmla="*/ 0 w 586934"/>
                <a:gd name="connsiteY3" fmla="*/ 547358 h 547358"/>
                <a:gd name="connsiteX4" fmla="*/ 0 w 586934"/>
                <a:gd name="connsiteY4" fmla="*/ 0 h 547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6934" h="547358">
                  <a:moveTo>
                    <a:pt x="0" y="0"/>
                  </a:moveTo>
                  <a:lnTo>
                    <a:pt x="586934" y="0"/>
                  </a:lnTo>
                  <a:lnTo>
                    <a:pt x="586934" y="547358"/>
                  </a:lnTo>
                  <a:lnTo>
                    <a:pt x="0" y="547358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943" t="29755" r="44884" b="63693"/>
            <a:stretch/>
          </p:blipFill>
          <p:spPr>
            <a:xfrm>
              <a:off x="862642" y="1515324"/>
              <a:ext cx="647031" cy="548095"/>
            </a:xfrm>
            <a:custGeom>
              <a:avLst/>
              <a:gdLst>
                <a:gd name="connsiteX0" fmla="*/ 0 w 647031"/>
                <a:gd name="connsiteY0" fmla="*/ 0 h 548095"/>
                <a:gd name="connsiteX1" fmla="*/ 647031 w 647031"/>
                <a:gd name="connsiteY1" fmla="*/ 0 h 548095"/>
                <a:gd name="connsiteX2" fmla="*/ 647031 w 647031"/>
                <a:gd name="connsiteY2" fmla="*/ 548095 h 548095"/>
                <a:gd name="connsiteX3" fmla="*/ 0 w 647031"/>
                <a:gd name="connsiteY3" fmla="*/ 548095 h 548095"/>
                <a:gd name="connsiteX4" fmla="*/ 0 w 647031"/>
                <a:gd name="connsiteY4" fmla="*/ 0 h 54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7031" h="548095">
                  <a:moveTo>
                    <a:pt x="0" y="0"/>
                  </a:moveTo>
                  <a:lnTo>
                    <a:pt x="647031" y="0"/>
                  </a:lnTo>
                  <a:lnTo>
                    <a:pt x="647031" y="548095"/>
                  </a:lnTo>
                  <a:lnTo>
                    <a:pt x="0" y="54809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133" t="32070" r="21679" b="52704"/>
            <a:stretch/>
          </p:blipFill>
          <p:spPr>
            <a:xfrm>
              <a:off x="1568609" y="1709045"/>
              <a:ext cx="1284950" cy="1273582"/>
            </a:xfrm>
            <a:custGeom>
              <a:avLst/>
              <a:gdLst>
                <a:gd name="connsiteX0" fmla="*/ 0 w 1284950"/>
                <a:gd name="connsiteY0" fmla="*/ 0 h 1273582"/>
                <a:gd name="connsiteX1" fmla="*/ 1284950 w 1284950"/>
                <a:gd name="connsiteY1" fmla="*/ 0 h 1273582"/>
                <a:gd name="connsiteX2" fmla="*/ 1284950 w 1284950"/>
                <a:gd name="connsiteY2" fmla="*/ 1273582 h 1273582"/>
                <a:gd name="connsiteX3" fmla="*/ 0 w 1284950"/>
                <a:gd name="connsiteY3" fmla="*/ 1273582 h 1273582"/>
                <a:gd name="connsiteX4" fmla="*/ 0 w 1284950"/>
                <a:gd name="connsiteY4" fmla="*/ 0 h 1273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950" h="1273582">
                  <a:moveTo>
                    <a:pt x="0" y="0"/>
                  </a:moveTo>
                  <a:lnTo>
                    <a:pt x="1284950" y="0"/>
                  </a:lnTo>
                  <a:lnTo>
                    <a:pt x="1284950" y="1273582"/>
                  </a:lnTo>
                  <a:lnTo>
                    <a:pt x="0" y="1273582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339" t="34430" r="4693" b="52851"/>
            <a:stretch/>
          </p:blipFill>
          <p:spPr>
            <a:xfrm>
              <a:off x="2912495" y="1906436"/>
              <a:ext cx="924720" cy="1063923"/>
            </a:xfrm>
            <a:custGeom>
              <a:avLst/>
              <a:gdLst>
                <a:gd name="connsiteX0" fmla="*/ 0 w 924720"/>
                <a:gd name="connsiteY0" fmla="*/ 0 h 1063923"/>
                <a:gd name="connsiteX1" fmla="*/ 924720 w 924720"/>
                <a:gd name="connsiteY1" fmla="*/ 0 h 1063923"/>
                <a:gd name="connsiteX2" fmla="*/ 924720 w 924720"/>
                <a:gd name="connsiteY2" fmla="*/ 1063923 h 1063923"/>
                <a:gd name="connsiteX3" fmla="*/ 0 w 924720"/>
                <a:gd name="connsiteY3" fmla="*/ 1063923 h 1063923"/>
                <a:gd name="connsiteX4" fmla="*/ 0 w 924720"/>
                <a:gd name="connsiteY4" fmla="*/ 0 h 106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4720" h="1063923">
                  <a:moveTo>
                    <a:pt x="0" y="0"/>
                  </a:moveTo>
                  <a:lnTo>
                    <a:pt x="924720" y="0"/>
                  </a:lnTo>
                  <a:lnTo>
                    <a:pt x="924720" y="1063923"/>
                  </a:lnTo>
                  <a:lnTo>
                    <a:pt x="0" y="1063923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60" t="36639" r="44884" b="52851"/>
            <a:stretch/>
          </p:blipFill>
          <p:spPr>
            <a:xfrm>
              <a:off x="492981" y="2091192"/>
              <a:ext cx="1016692" cy="879165"/>
            </a:xfrm>
            <a:custGeom>
              <a:avLst/>
              <a:gdLst>
                <a:gd name="connsiteX0" fmla="*/ 0 w 1016692"/>
                <a:gd name="connsiteY0" fmla="*/ 0 h 879165"/>
                <a:gd name="connsiteX1" fmla="*/ 1016692 w 1016692"/>
                <a:gd name="connsiteY1" fmla="*/ 0 h 879165"/>
                <a:gd name="connsiteX2" fmla="*/ 1016692 w 1016692"/>
                <a:gd name="connsiteY2" fmla="*/ 879165 h 879165"/>
                <a:gd name="connsiteX3" fmla="*/ 0 w 1016692"/>
                <a:gd name="connsiteY3" fmla="*/ 879165 h 879165"/>
                <a:gd name="connsiteX4" fmla="*/ 0 w 1016692"/>
                <a:gd name="connsiteY4" fmla="*/ 0 h 8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6692" h="879165">
                  <a:moveTo>
                    <a:pt x="0" y="0"/>
                  </a:moveTo>
                  <a:lnTo>
                    <a:pt x="1016692" y="0"/>
                  </a:lnTo>
                  <a:lnTo>
                    <a:pt x="1016692" y="879165"/>
                  </a:lnTo>
                  <a:lnTo>
                    <a:pt x="0" y="87916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047" t="47700" r="44731" b="44086"/>
            <a:stretch/>
          </p:blipFill>
          <p:spPr>
            <a:xfrm>
              <a:off x="0" y="3016418"/>
              <a:ext cx="1518557" cy="687059"/>
            </a:xfrm>
            <a:custGeom>
              <a:avLst/>
              <a:gdLst>
                <a:gd name="connsiteX0" fmla="*/ 0 w 1518557"/>
                <a:gd name="connsiteY0" fmla="*/ 0 h 687059"/>
                <a:gd name="connsiteX1" fmla="*/ 1518557 w 1518557"/>
                <a:gd name="connsiteY1" fmla="*/ 0 h 687059"/>
                <a:gd name="connsiteX2" fmla="*/ 1518557 w 1518557"/>
                <a:gd name="connsiteY2" fmla="*/ 687059 h 687059"/>
                <a:gd name="connsiteX3" fmla="*/ 0 w 1518557"/>
                <a:gd name="connsiteY3" fmla="*/ 687059 h 687059"/>
                <a:gd name="connsiteX4" fmla="*/ 0 w 1518557"/>
                <a:gd name="connsiteY4" fmla="*/ 0 h 68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8557" h="687059">
                  <a:moveTo>
                    <a:pt x="0" y="0"/>
                  </a:moveTo>
                  <a:lnTo>
                    <a:pt x="1518557" y="0"/>
                  </a:lnTo>
                  <a:lnTo>
                    <a:pt x="1518557" y="687059"/>
                  </a:lnTo>
                  <a:lnTo>
                    <a:pt x="0" y="68705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133" t="47852" r="4693" b="43935"/>
            <a:stretch/>
          </p:blipFill>
          <p:spPr>
            <a:xfrm>
              <a:off x="1568610" y="3029105"/>
              <a:ext cx="2268605" cy="687059"/>
            </a:xfrm>
            <a:custGeom>
              <a:avLst/>
              <a:gdLst>
                <a:gd name="connsiteX0" fmla="*/ 0 w 2268605"/>
                <a:gd name="connsiteY0" fmla="*/ 0 h 687059"/>
                <a:gd name="connsiteX1" fmla="*/ 2268605 w 2268605"/>
                <a:gd name="connsiteY1" fmla="*/ 0 h 687059"/>
                <a:gd name="connsiteX2" fmla="*/ 2268605 w 2268605"/>
                <a:gd name="connsiteY2" fmla="*/ 687059 h 687059"/>
                <a:gd name="connsiteX3" fmla="*/ 0 w 2268605"/>
                <a:gd name="connsiteY3" fmla="*/ 687059 h 687059"/>
                <a:gd name="connsiteX4" fmla="*/ 0 w 2268605"/>
                <a:gd name="connsiteY4" fmla="*/ 0 h 68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605" h="687059">
                  <a:moveTo>
                    <a:pt x="0" y="0"/>
                  </a:moveTo>
                  <a:lnTo>
                    <a:pt x="2268605" y="0"/>
                  </a:lnTo>
                  <a:lnTo>
                    <a:pt x="2268605" y="687059"/>
                  </a:lnTo>
                  <a:lnTo>
                    <a:pt x="0" y="68705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047" t="56429" r="62440" b="38640"/>
            <a:stretch/>
          </p:blipFill>
          <p:spPr>
            <a:xfrm>
              <a:off x="0" y="3746606"/>
              <a:ext cx="492981" cy="412424"/>
            </a:xfrm>
            <a:custGeom>
              <a:avLst/>
              <a:gdLst>
                <a:gd name="connsiteX0" fmla="*/ 0 w 492981"/>
                <a:gd name="connsiteY0" fmla="*/ 0 h 412424"/>
                <a:gd name="connsiteX1" fmla="*/ 492981 w 492981"/>
                <a:gd name="connsiteY1" fmla="*/ 0 h 412424"/>
                <a:gd name="connsiteX2" fmla="*/ 492981 w 492981"/>
                <a:gd name="connsiteY2" fmla="*/ 412424 h 412424"/>
                <a:gd name="connsiteX3" fmla="*/ 0 w 492981"/>
                <a:gd name="connsiteY3" fmla="*/ 412424 h 412424"/>
                <a:gd name="connsiteX4" fmla="*/ 0 w 492981"/>
                <a:gd name="connsiteY4" fmla="*/ 0 h 41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2981" h="412424">
                  <a:moveTo>
                    <a:pt x="0" y="0"/>
                  </a:moveTo>
                  <a:lnTo>
                    <a:pt x="492981" y="0"/>
                  </a:lnTo>
                  <a:lnTo>
                    <a:pt x="492981" y="412424"/>
                  </a:lnTo>
                  <a:lnTo>
                    <a:pt x="0" y="412424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134" t="56429" r="49953" b="36874"/>
            <a:stretch/>
          </p:blipFill>
          <p:spPr>
            <a:xfrm>
              <a:off x="526254" y="3746606"/>
              <a:ext cx="689898" cy="560218"/>
            </a:xfrm>
            <a:custGeom>
              <a:avLst/>
              <a:gdLst>
                <a:gd name="connsiteX0" fmla="*/ 0 w 689898"/>
                <a:gd name="connsiteY0" fmla="*/ 0 h 560218"/>
                <a:gd name="connsiteX1" fmla="*/ 689898 w 689898"/>
                <a:gd name="connsiteY1" fmla="*/ 0 h 560218"/>
                <a:gd name="connsiteX2" fmla="*/ 689898 w 689898"/>
                <a:gd name="connsiteY2" fmla="*/ 560218 h 560218"/>
                <a:gd name="connsiteX3" fmla="*/ 0 w 689898"/>
                <a:gd name="connsiteY3" fmla="*/ 560218 h 560218"/>
                <a:gd name="connsiteX4" fmla="*/ 0 w 689898"/>
                <a:gd name="connsiteY4" fmla="*/ 0 h 56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898" h="560218">
                  <a:moveTo>
                    <a:pt x="0" y="0"/>
                  </a:moveTo>
                  <a:lnTo>
                    <a:pt x="689898" y="0"/>
                  </a:lnTo>
                  <a:lnTo>
                    <a:pt x="689898" y="560218"/>
                  </a:lnTo>
                  <a:lnTo>
                    <a:pt x="0" y="560218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938" t="56538" r="39374" b="28894"/>
            <a:stretch/>
          </p:blipFill>
          <p:spPr>
            <a:xfrm>
              <a:off x="1267713" y="3755750"/>
              <a:ext cx="561087" cy="1218586"/>
            </a:xfrm>
            <a:custGeom>
              <a:avLst/>
              <a:gdLst>
                <a:gd name="connsiteX0" fmla="*/ 0 w 561087"/>
                <a:gd name="connsiteY0" fmla="*/ 0 h 1218586"/>
                <a:gd name="connsiteX1" fmla="*/ 561087 w 561087"/>
                <a:gd name="connsiteY1" fmla="*/ 0 h 1218586"/>
                <a:gd name="connsiteX2" fmla="*/ 561087 w 561087"/>
                <a:gd name="connsiteY2" fmla="*/ 1218586 h 1218586"/>
                <a:gd name="connsiteX3" fmla="*/ 0 w 561087"/>
                <a:gd name="connsiteY3" fmla="*/ 1218586 h 1218586"/>
                <a:gd name="connsiteX4" fmla="*/ 0 w 561087"/>
                <a:gd name="connsiteY4" fmla="*/ 0 h 1218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1087" h="1218586">
                  <a:moveTo>
                    <a:pt x="0" y="0"/>
                  </a:moveTo>
                  <a:lnTo>
                    <a:pt x="561087" y="0"/>
                  </a:lnTo>
                  <a:lnTo>
                    <a:pt x="561087" y="1218586"/>
                  </a:lnTo>
                  <a:lnTo>
                    <a:pt x="0" y="121858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517" t="56538" r="14900" b="37177"/>
            <a:stretch/>
          </p:blipFill>
          <p:spPr>
            <a:xfrm>
              <a:off x="1880361" y="3755750"/>
              <a:ext cx="1365759" cy="525700"/>
            </a:xfrm>
            <a:custGeom>
              <a:avLst/>
              <a:gdLst>
                <a:gd name="connsiteX0" fmla="*/ 0 w 1365759"/>
                <a:gd name="connsiteY0" fmla="*/ 0 h 525700"/>
                <a:gd name="connsiteX1" fmla="*/ 1365759 w 1365759"/>
                <a:gd name="connsiteY1" fmla="*/ 0 h 525700"/>
                <a:gd name="connsiteX2" fmla="*/ 1365759 w 1365759"/>
                <a:gd name="connsiteY2" fmla="*/ 525700 h 525700"/>
                <a:gd name="connsiteX3" fmla="*/ 0 w 1365759"/>
                <a:gd name="connsiteY3" fmla="*/ 525700 h 525700"/>
                <a:gd name="connsiteX4" fmla="*/ 0 w 1365759"/>
                <a:gd name="connsiteY4" fmla="*/ 0 h 52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5759" h="525700">
                  <a:moveTo>
                    <a:pt x="0" y="0"/>
                  </a:moveTo>
                  <a:lnTo>
                    <a:pt x="1365759" y="0"/>
                  </a:lnTo>
                  <a:lnTo>
                    <a:pt x="1365759" y="525700"/>
                  </a:lnTo>
                  <a:lnTo>
                    <a:pt x="0" y="5257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876" t="56715" r="9111" b="40535"/>
            <a:stretch/>
          </p:blipFill>
          <p:spPr>
            <a:xfrm>
              <a:off x="3291040" y="3770486"/>
              <a:ext cx="290344" cy="230032"/>
            </a:xfrm>
            <a:custGeom>
              <a:avLst/>
              <a:gdLst>
                <a:gd name="connsiteX0" fmla="*/ 0 w 290344"/>
                <a:gd name="connsiteY0" fmla="*/ 0 h 230032"/>
                <a:gd name="connsiteX1" fmla="*/ 290344 w 290344"/>
                <a:gd name="connsiteY1" fmla="*/ 0 h 230032"/>
                <a:gd name="connsiteX2" fmla="*/ 290344 w 290344"/>
                <a:gd name="connsiteY2" fmla="*/ 230032 h 230032"/>
                <a:gd name="connsiteX3" fmla="*/ 0 w 290344"/>
                <a:gd name="connsiteY3" fmla="*/ 230032 h 230032"/>
                <a:gd name="connsiteX4" fmla="*/ 0 w 290344"/>
                <a:gd name="connsiteY4" fmla="*/ 0 h 2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344" h="230032">
                  <a:moveTo>
                    <a:pt x="0" y="0"/>
                  </a:moveTo>
                  <a:lnTo>
                    <a:pt x="290344" y="0"/>
                  </a:lnTo>
                  <a:lnTo>
                    <a:pt x="290344" y="230032"/>
                  </a:lnTo>
                  <a:lnTo>
                    <a:pt x="0" y="230032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786" t="63053" r="11108" b="32017"/>
            <a:stretch/>
          </p:blipFill>
          <p:spPr>
            <a:xfrm>
              <a:off x="2359240" y="4300676"/>
              <a:ext cx="1106509" cy="412424"/>
            </a:xfrm>
            <a:custGeom>
              <a:avLst/>
              <a:gdLst>
                <a:gd name="connsiteX0" fmla="*/ 0 w 1106509"/>
                <a:gd name="connsiteY0" fmla="*/ 0 h 412424"/>
                <a:gd name="connsiteX1" fmla="*/ 1106509 w 1106509"/>
                <a:gd name="connsiteY1" fmla="*/ 0 h 412424"/>
                <a:gd name="connsiteX2" fmla="*/ 1106509 w 1106509"/>
                <a:gd name="connsiteY2" fmla="*/ 412424 h 412424"/>
                <a:gd name="connsiteX3" fmla="*/ 0 w 1106509"/>
                <a:gd name="connsiteY3" fmla="*/ 412424 h 412424"/>
                <a:gd name="connsiteX4" fmla="*/ 0 w 1106509"/>
                <a:gd name="connsiteY4" fmla="*/ 0 h 41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6509" h="412424">
                  <a:moveTo>
                    <a:pt x="0" y="0"/>
                  </a:moveTo>
                  <a:lnTo>
                    <a:pt x="1106509" y="0"/>
                  </a:lnTo>
                  <a:lnTo>
                    <a:pt x="1106509" y="412424"/>
                  </a:lnTo>
                  <a:lnTo>
                    <a:pt x="0" y="412424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517" t="63126" r="30747" b="25599"/>
            <a:stretch/>
          </p:blipFill>
          <p:spPr>
            <a:xfrm>
              <a:off x="1880361" y="4306825"/>
              <a:ext cx="448056" cy="943067"/>
            </a:xfrm>
            <a:custGeom>
              <a:avLst/>
              <a:gdLst>
                <a:gd name="connsiteX0" fmla="*/ 0 w 448056"/>
                <a:gd name="connsiteY0" fmla="*/ 0 h 943067"/>
                <a:gd name="connsiteX1" fmla="*/ 448056 w 448056"/>
                <a:gd name="connsiteY1" fmla="*/ 0 h 943067"/>
                <a:gd name="connsiteX2" fmla="*/ 448056 w 448056"/>
                <a:gd name="connsiteY2" fmla="*/ 943067 h 943067"/>
                <a:gd name="connsiteX3" fmla="*/ 0 w 448056"/>
                <a:gd name="connsiteY3" fmla="*/ 943067 h 943067"/>
                <a:gd name="connsiteX4" fmla="*/ 0 w 448056"/>
                <a:gd name="connsiteY4" fmla="*/ 0 h 94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056" h="943067">
                  <a:moveTo>
                    <a:pt x="0" y="0"/>
                  </a:moveTo>
                  <a:lnTo>
                    <a:pt x="448056" y="0"/>
                  </a:lnTo>
                  <a:lnTo>
                    <a:pt x="448056" y="943067"/>
                  </a:lnTo>
                  <a:lnTo>
                    <a:pt x="0" y="943067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535" t="63642" r="49953" b="31427"/>
            <a:stretch/>
          </p:blipFill>
          <p:spPr>
            <a:xfrm>
              <a:off x="723171" y="4349954"/>
              <a:ext cx="492981" cy="412424"/>
            </a:xfrm>
            <a:custGeom>
              <a:avLst/>
              <a:gdLst>
                <a:gd name="connsiteX0" fmla="*/ 0 w 492981"/>
                <a:gd name="connsiteY0" fmla="*/ 0 h 412424"/>
                <a:gd name="connsiteX1" fmla="*/ 492981 w 492981"/>
                <a:gd name="connsiteY1" fmla="*/ 0 h 412424"/>
                <a:gd name="connsiteX2" fmla="*/ 492981 w 492981"/>
                <a:gd name="connsiteY2" fmla="*/ 412424 h 412424"/>
                <a:gd name="connsiteX3" fmla="*/ 0 w 492981"/>
                <a:gd name="connsiteY3" fmla="*/ 412424 h 412424"/>
                <a:gd name="connsiteX4" fmla="*/ 0 w 492981"/>
                <a:gd name="connsiteY4" fmla="*/ 0 h 41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2981" h="412424">
                  <a:moveTo>
                    <a:pt x="0" y="0"/>
                  </a:moveTo>
                  <a:lnTo>
                    <a:pt x="492981" y="0"/>
                  </a:lnTo>
                  <a:lnTo>
                    <a:pt x="492981" y="412424"/>
                  </a:lnTo>
                  <a:lnTo>
                    <a:pt x="0" y="412424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809" t="68356" r="25178" b="28894"/>
            <a:stretch/>
          </p:blipFill>
          <p:spPr>
            <a:xfrm>
              <a:off x="2360579" y="4744304"/>
              <a:ext cx="290344" cy="230032"/>
            </a:xfrm>
            <a:custGeom>
              <a:avLst/>
              <a:gdLst>
                <a:gd name="connsiteX0" fmla="*/ 0 w 290344"/>
                <a:gd name="connsiteY0" fmla="*/ 0 h 230032"/>
                <a:gd name="connsiteX1" fmla="*/ 290344 w 290344"/>
                <a:gd name="connsiteY1" fmla="*/ 0 h 230032"/>
                <a:gd name="connsiteX2" fmla="*/ 290344 w 290344"/>
                <a:gd name="connsiteY2" fmla="*/ 230032 h 230032"/>
                <a:gd name="connsiteX3" fmla="*/ 0 w 290344"/>
                <a:gd name="connsiteY3" fmla="*/ 230032 h 230032"/>
                <a:gd name="connsiteX4" fmla="*/ 0 w 290344"/>
                <a:gd name="connsiteY4" fmla="*/ 0 h 2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344" h="230032">
                  <a:moveTo>
                    <a:pt x="0" y="0"/>
                  </a:moveTo>
                  <a:lnTo>
                    <a:pt x="290344" y="0"/>
                  </a:lnTo>
                  <a:lnTo>
                    <a:pt x="290344" y="230032"/>
                  </a:lnTo>
                  <a:lnTo>
                    <a:pt x="0" y="230032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889" t="71601" r="39374" b="20625"/>
            <a:stretch/>
          </p:blipFill>
          <p:spPr>
            <a:xfrm>
              <a:off x="1380744" y="5015712"/>
              <a:ext cx="448056" cy="650289"/>
            </a:xfrm>
            <a:custGeom>
              <a:avLst/>
              <a:gdLst>
                <a:gd name="connsiteX0" fmla="*/ 0 w 448056"/>
                <a:gd name="connsiteY0" fmla="*/ 0 h 650289"/>
                <a:gd name="connsiteX1" fmla="*/ 448056 w 448056"/>
                <a:gd name="connsiteY1" fmla="*/ 0 h 650289"/>
                <a:gd name="connsiteX2" fmla="*/ 448056 w 448056"/>
                <a:gd name="connsiteY2" fmla="*/ 650289 h 650289"/>
                <a:gd name="connsiteX3" fmla="*/ 0 w 448056"/>
                <a:gd name="connsiteY3" fmla="*/ 650289 h 650289"/>
                <a:gd name="connsiteX4" fmla="*/ 0 w 448056"/>
                <a:gd name="connsiteY4" fmla="*/ 0 h 650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056" h="650289">
                  <a:moveTo>
                    <a:pt x="0" y="0"/>
                  </a:moveTo>
                  <a:lnTo>
                    <a:pt x="448056" y="0"/>
                  </a:lnTo>
                  <a:lnTo>
                    <a:pt x="448056" y="650289"/>
                  </a:lnTo>
                  <a:lnTo>
                    <a:pt x="0" y="65028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2B54A62A-51A0-A6D8-FF57-E5ABD5487FBA}"/>
              </a:ext>
            </a:extLst>
          </p:cNvPr>
          <p:cNvSpPr/>
          <p:nvPr/>
        </p:nvSpPr>
        <p:spPr>
          <a:xfrm>
            <a:off x="6148437" y="3968134"/>
            <a:ext cx="3720186" cy="684318"/>
          </a:xfrm>
          <a:prstGeom prst="roundRect">
            <a:avLst>
              <a:gd name="adj" fmla="val 50000"/>
            </a:avLst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b="1" dirty="0"/>
              <a:t>PERTEMUAN 03</a:t>
            </a:r>
          </a:p>
          <a:p>
            <a:pPr algn="ctr"/>
            <a:r>
              <a:rPr lang="en-GB" dirty="0"/>
              <a:t>Uji </a:t>
            </a:r>
            <a:r>
              <a:rPr lang="en-GB" dirty="0" err="1"/>
              <a:t>Lanjut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931498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C65C4070-A208-F63C-5202-816F568C06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386" y="5987907"/>
            <a:ext cx="2674620" cy="7001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5D2E45-1C35-E98C-D38C-59978949B0C1}"/>
              </a:ext>
            </a:extLst>
          </p:cNvPr>
          <p:cNvSpPr txBox="1"/>
          <p:nvPr/>
        </p:nvSpPr>
        <p:spPr>
          <a:xfrm>
            <a:off x="530086" y="371061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LSD/BNT</a:t>
            </a:r>
          </a:p>
        </p:txBody>
      </p:sp>
      <p:pic>
        <p:nvPicPr>
          <p:cNvPr id="10" name="object 3">
            <a:extLst>
              <a:ext uri="{FF2B5EF4-FFF2-40B4-BE49-F238E27FC236}">
                <a16:creationId xmlns:a16="http://schemas.microsoft.com/office/drawing/2014/main" id="{A4E23785-6BF8-7F8F-DADF-E9A86CE1F7AD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02060" y="1354625"/>
            <a:ext cx="5036031" cy="4370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497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815A0A-EAA1-9EFB-8903-1AA08BC442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4DAE0B09-03AC-412D-2D3E-307D998C1E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386" y="5987907"/>
            <a:ext cx="2674620" cy="7001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E67C78-15F4-7CF9-E8A8-1C35989AB38E}"/>
              </a:ext>
            </a:extLst>
          </p:cNvPr>
          <p:cNvSpPr txBox="1"/>
          <p:nvPr/>
        </p:nvSpPr>
        <p:spPr>
          <a:xfrm>
            <a:off x="530086" y="371061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LSD/BNT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0AB7C91-3B29-61FA-CFBA-EE30D51FC27D}"/>
                  </a:ext>
                </a:extLst>
              </p:cNvPr>
              <p:cNvSpPr txBox="1"/>
              <p:nvPr/>
            </p:nvSpPr>
            <p:spPr>
              <a:xfrm>
                <a:off x="352665" y="1812350"/>
                <a:ext cx="5565914" cy="43791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Hipotesis :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r>
                  <a:rPr lang="en-US" kern="100" baseline="-25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kern="100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ID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kern="100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r>
                  <a:rPr lang="en-US" kern="100" baseline="-250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kern="100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i="1" kern="100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≠</m:t>
                    </m:r>
                    <m:sSub>
                      <m:sSubPr>
                        <m:ctrlPr>
                          <a:rPr lang="en-ID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kern="100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0" kern="10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;</m:t>
                    </m:r>
                    <m:r>
                      <m:rPr>
                        <m:sty m:val="p"/>
                      </m:rPr>
                      <a:rPr lang="en-US" b="0" i="0" kern="10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untuk</m:t>
                    </m:r>
                    <m:r>
                      <a:rPr lang="en-US" b="0" i="0" kern="10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kern="10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semua</m:t>
                    </m:r>
                    <m:r>
                      <a:rPr lang="en-US" b="0" i="0" kern="10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kern="10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i</m:t>
                    </m:r>
                    <m:r>
                      <a:rPr lang="en-US" b="0" i="0" kern="10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m:rPr>
                        <m:sty m:val="p"/>
                      </m:rPr>
                      <a:rPr lang="en-US" b="0" i="0" kern="10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j</m:t>
                    </m:r>
                  </m:oMath>
                </a14:m>
                <a:endParaRPr lang="en-US" b="0" kern="1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b="0" kern="1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Taraf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nyata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: 5%</a:t>
                </a: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𝐾𝑇𝐺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den>
                          </m:f>
                        </m:e>
                      </m:rad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(2)(18.34442)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6</m:t>
                              </m:r>
                            </m:den>
                          </m:f>
                        </m:e>
                      </m:rad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=2,4728</m:t>
                      </m:r>
                    </m:oMath>
                  </m:oMathPara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Titik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kritis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LSD : </a:t>
                </a:r>
                <a:endParaRPr lang="en-US" b="0" i="1" dirty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𝐿𝑆𝐷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type m:val="lin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𝛼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𝑑𝑏𝑔</m:t>
                              </m:r>
                            </m:e>
                          </m:d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.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en-US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𝐿𝑆𝐷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type m:val="lin"/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0.05</m:t>
                                  </m:r>
                                </m:num>
                                <m:den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sz="20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   20</m:t>
                              </m:r>
                            </m:e>
                          </m:d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.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2.4728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2000" b="1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𝟓</m:t>
                      </m:r>
                      <m:r>
                        <a:rPr lang="en-US" sz="2000" b="1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.</m:t>
                      </m:r>
                      <m:r>
                        <a:rPr lang="en-US" sz="2000" b="1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𝟏𝟓𝟖𝟐</m:t>
                      </m:r>
                    </m:oMath>
                  </m:oMathPara>
                </a14:m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0AB7C91-3B29-61FA-CFBA-EE30D51FC2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2665" y="1812350"/>
                <a:ext cx="5565914" cy="4379148"/>
              </a:xfrm>
              <a:prstGeom prst="rect">
                <a:avLst/>
              </a:prstGeom>
              <a:blipFill>
                <a:blip r:embed="rId3"/>
                <a:stretch>
                  <a:fillRect l="-986" b="-116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49A861A-26C4-1DBC-64D6-9DBBDBBE48BA}"/>
                  </a:ext>
                </a:extLst>
              </p:cNvPr>
              <p:cNvSpPr txBox="1"/>
              <p:nvPr/>
            </p:nvSpPr>
            <p:spPr>
              <a:xfrm>
                <a:off x="5363569" y="2206351"/>
                <a:ext cx="6828431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mtClean="0"/>
                        <m:t>i</m:t>
                      </m:r>
                      <m:r>
                        <m:rPr>
                          <m:nor/>
                        </m:rPr>
                        <a:rPr lang="en-US" smtClean="0"/>
                        <m:t> = 1, </m:t>
                      </m:r>
                      <m:r>
                        <m:rPr>
                          <m:nor/>
                        </m:rPr>
                        <a:rPr lang="en-US" smtClean="0"/>
                        <m:t>j</m:t>
                      </m:r>
                      <m:r>
                        <m:rPr>
                          <m:nor/>
                        </m:rPr>
                        <a:rPr lang="en-US" smtClean="0"/>
                        <m:t> = 2 : </m:t>
                      </m:r>
                      <m:d>
                        <m:dPr>
                          <m:begChr m:val="|"/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=16.92&gt;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𝐿𝑆𝐷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5.1582</m:t>
                          </m:r>
                        </m:e>
                        <m:sup>
                          <m:r>
                            <a:rPr lang="en-US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Tolak</m:t>
                      </m:r>
                      <m: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H</m:t>
                      </m:r>
                      <m: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0)</m:t>
                      </m:r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1" smtClean="0"/>
                        <m:t>i</m:t>
                      </m:r>
                      <m:r>
                        <m:rPr>
                          <m:nor/>
                        </m:rPr>
                        <a:rPr lang="en-US" b="1" smtClean="0"/>
                        <m:t> = 1, </m:t>
                      </m:r>
                      <m:r>
                        <m:rPr>
                          <m:nor/>
                        </m:rPr>
                        <a:rPr lang="en-US" b="1" smtClean="0"/>
                        <m:t>j</m:t>
                      </m:r>
                      <m:r>
                        <m:rPr>
                          <m:nor/>
                        </m:rPr>
                        <a:rPr lang="en-US" b="1" smtClean="0"/>
                        <m:t> = 3 : </m:t>
                      </m:r>
                      <m:d>
                        <m:dPr>
                          <m:begChr m:val="|"/>
                          <m:endChr m:val="|"/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𝒀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𝒀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𝟑</m:t>
                              </m:r>
                            </m:sub>
                          </m:sSub>
                        </m:e>
                      </m:d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𝟗𝟖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𝑳𝑺𝑫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𝟓</m:t>
                      </m:r>
                      <m:r>
                        <a:rPr lang="en-US" b="1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.</m:t>
                      </m:r>
                      <m:r>
                        <a:rPr lang="en-US" b="1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𝟏𝟓𝟖𝟐</m:t>
                      </m:r>
                      <m:r>
                        <a:rPr lang="en-US" b="1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 (</m:t>
                      </m:r>
                      <m:r>
                        <a:rPr lang="en-US" b="1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𝐓𝐢𝐝𝐚𝐤</m:t>
                      </m:r>
                      <m:r>
                        <a:rPr lang="en-US" b="1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b="1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𝐓𝐨𝐥𝐚𝐤</m:t>
                      </m:r>
                      <m:r>
                        <a:rPr lang="en-US" b="1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b="1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𝐇𝟎</m:t>
                      </m:r>
                      <m:r>
                        <a:rPr lang="en-US" b="1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mtClean="0"/>
                        <m:t>i</m:t>
                      </m:r>
                      <m:r>
                        <m:rPr>
                          <m:nor/>
                        </m:rPr>
                        <a:rPr lang="en-US" smtClean="0"/>
                        <m:t> = 1, </m:t>
                      </m:r>
                      <m:r>
                        <m:rPr>
                          <m:nor/>
                        </m:rPr>
                        <a:rPr lang="en-US" smtClean="0"/>
                        <m:t>j</m:t>
                      </m:r>
                      <m:r>
                        <m:rPr>
                          <m:nor/>
                        </m:rPr>
                        <a:rPr lang="en-US" smtClean="0"/>
                        <m:t> = 4 : </m:t>
                      </m:r>
                      <m:d>
                        <m:dPr>
                          <m:begChr m:val="|"/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=9.42&gt;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𝐿𝑆𝐷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5.1582</m:t>
                          </m:r>
                        </m:e>
                        <m:sup>
                          <m:r>
                            <a:rPr lang="en-US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Tolak</m:t>
                      </m:r>
                      <m: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H</m:t>
                      </m:r>
                      <m: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0)</m:t>
                      </m:r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mtClean="0"/>
                        <m:t>i</m:t>
                      </m:r>
                      <m:r>
                        <m:rPr>
                          <m:nor/>
                        </m:rPr>
                        <a:rPr lang="en-US" smtClean="0"/>
                        <m:t> = 2, </m:t>
                      </m:r>
                      <m:r>
                        <m:rPr>
                          <m:nor/>
                        </m:rPr>
                        <a:rPr lang="en-US" smtClean="0"/>
                        <m:t>j</m:t>
                      </m:r>
                      <m:r>
                        <m:rPr>
                          <m:nor/>
                        </m:rPr>
                        <a:rPr lang="en-US" smtClean="0"/>
                        <m:t> = 3 : </m:t>
                      </m:r>
                      <m:d>
                        <m:dPr>
                          <m:begChr m:val="|"/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=17.9&gt;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𝐿𝑆𝐷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5.1582</m:t>
                          </m:r>
                        </m:e>
                        <m:sup>
                          <m:r>
                            <a:rPr lang="en-US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Tolak</m:t>
                      </m:r>
                      <m: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H</m:t>
                      </m:r>
                      <m: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0)</m:t>
                      </m:r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mtClean="0"/>
                        <m:t>i</m:t>
                      </m:r>
                      <m:r>
                        <m:rPr>
                          <m:nor/>
                        </m:rPr>
                        <a:rPr lang="en-US" smtClean="0"/>
                        <m:t> = 2, </m:t>
                      </m:r>
                      <m:r>
                        <m:rPr>
                          <m:nor/>
                        </m:rPr>
                        <a:rPr lang="en-US" smtClean="0"/>
                        <m:t>j</m:t>
                      </m:r>
                      <m:r>
                        <m:rPr>
                          <m:nor/>
                        </m:rPr>
                        <a:rPr lang="en-US" smtClean="0"/>
                        <m:t> = 4 : </m:t>
                      </m:r>
                      <m:d>
                        <m:dPr>
                          <m:begChr m:val="|"/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=7.5&gt;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𝐿𝑆𝐷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5.1582</m:t>
                          </m:r>
                        </m:e>
                        <m:sup>
                          <m:r>
                            <a:rPr lang="en-US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Tolak</m:t>
                      </m:r>
                      <m: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H</m:t>
                      </m:r>
                      <m: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0)</m:t>
                      </m:r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mtClean="0"/>
                        <m:t>i</m:t>
                      </m:r>
                      <m:r>
                        <m:rPr>
                          <m:nor/>
                        </m:rPr>
                        <a:rPr lang="en-US" smtClean="0"/>
                        <m:t> = 3, </m:t>
                      </m:r>
                      <m:r>
                        <m:rPr>
                          <m:nor/>
                        </m:rPr>
                        <a:rPr lang="en-US" smtClean="0"/>
                        <m:t>j</m:t>
                      </m:r>
                      <m:r>
                        <m:rPr>
                          <m:nor/>
                        </m:rPr>
                        <a:rPr lang="en-US" smtClean="0"/>
                        <m:t> = 4 : </m:t>
                      </m:r>
                      <m:d>
                        <m:dPr>
                          <m:begChr m:val="|"/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=10.4&gt;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𝐿𝑆𝐷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5.1582</m:t>
                          </m:r>
                        </m:e>
                        <m:sup>
                          <m:r>
                            <a:rPr lang="en-US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Tolak</m:t>
                      </m:r>
                      <m: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H</m:t>
                      </m:r>
                      <m: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0)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49A861A-26C4-1DBC-64D6-9DBBDBBE48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3569" y="2206351"/>
                <a:ext cx="6828431" cy="1754326"/>
              </a:xfrm>
              <a:prstGeom prst="rect">
                <a:avLst/>
              </a:prstGeom>
              <a:blipFill>
                <a:blip r:embed="rId4"/>
                <a:stretch>
                  <a:fillRect b="-17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46E8FD58-F055-F637-CC00-05AEA75D444B}"/>
              </a:ext>
            </a:extLst>
          </p:cNvPr>
          <p:cNvSpPr txBox="1"/>
          <p:nvPr/>
        </p:nvSpPr>
        <p:spPr>
          <a:xfrm>
            <a:off x="5336273" y="1696607"/>
            <a:ext cx="2715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Keputusan 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6F64C2-FA29-6B4B-AFC0-301CC29BAD51}"/>
              </a:ext>
            </a:extLst>
          </p:cNvPr>
          <p:cNvSpPr txBox="1"/>
          <p:nvPr/>
        </p:nvSpPr>
        <p:spPr>
          <a:xfrm>
            <a:off x="5363569" y="4149363"/>
            <a:ext cx="609372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Dari </a:t>
            </a:r>
            <a:r>
              <a:rPr lang="en-US" dirty="0" err="1"/>
              <a:t>keputusan</a:t>
            </a:r>
            <a:r>
              <a:rPr lang="en-US" dirty="0"/>
              <a:t> </a:t>
            </a:r>
            <a:r>
              <a:rPr lang="en-US" dirty="0" err="1"/>
              <a:t>diatas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diambil</a:t>
            </a:r>
            <a:r>
              <a:rPr lang="en-US" dirty="0"/>
              <a:t> </a:t>
            </a:r>
            <a:r>
              <a:rPr lang="en-US" dirty="0" err="1"/>
              <a:t>kesimpulan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</a:t>
            </a:r>
            <a:r>
              <a:rPr lang="en-US" dirty="0" err="1"/>
              <a:t>varietas</a:t>
            </a:r>
            <a:r>
              <a:rPr lang="en-US" dirty="0"/>
              <a:t> A dan C </a:t>
            </a:r>
            <a:r>
              <a:rPr lang="en-US" dirty="0" err="1"/>
              <a:t>tolak</a:t>
            </a:r>
            <a:r>
              <a:rPr lang="en-US" dirty="0"/>
              <a:t> H</a:t>
            </a:r>
            <a:r>
              <a:rPr lang="en-US" baseline="-25000" dirty="0"/>
              <a:t>0</a:t>
            </a:r>
            <a:r>
              <a:rPr lang="en-US" dirty="0"/>
              <a:t> </a:t>
            </a:r>
            <a:r>
              <a:rPr lang="en-US" dirty="0" err="1"/>
              <a:t>artinya</a:t>
            </a:r>
            <a:r>
              <a:rPr lang="en-US" dirty="0"/>
              <a:t> </a:t>
            </a:r>
            <a:r>
              <a:rPr lang="en-US" dirty="0" err="1"/>
              <a:t>rataannya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berbeda</a:t>
            </a:r>
            <a:r>
              <a:rPr lang="en-US" dirty="0"/>
              <a:t> </a:t>
            </a:r>
            <a:r>
              <a:rPr lang="en-US" dirty="0" err="1"/>
              <a:t>nyata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respons</a:t>
            </a:r>
            <a:r>
              <a:rPr lang="en-US" dirty="0"/>
              <a:t> yang </a:t>
            </a:r>
            <a:r>
              <a:rPr lang="en-US" dirty="0" err="1"/>
              <a:t>diamati</a:t>
            </a:r>
            <a:r>
              <a:rPr lang="en-US" dirty="0"/>
              <a:t> pada </a:t>
            </a:r>
            <a:r>
              <a:rPr lang="en-US" dirty="0" err="1"/>
              <a:t>taraf</a:t>
            </a:r>
            <a:r>
              <a:rPr lang="en-US" dirty="0"/>
              <a:t> </a:t>
            </a:r>
            <a:r>
              <a:rPr lang="en-US" dirty="0" err="1"/>
              <a:t>nyata</a:t>
            </a:r>
            <a:r>
              <a:rPr lang="en-US" dirty="0"/>
              <a:t> 5%. </a:t>
            </a:r>
            <a:r>
              <a:rPr lang="en-US" dirty="0" err="1"/>
              <a:t>Selain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, </a:t>
            </a:r>
            <a:r>
              <a:rPr lang="en-US" dirty="0" err="1"/>
              <a:t>antara</a:t>
            </a:r>
            <a:r>
              <a:rPr lang="en-US" dirty="0"/>
              <a:t> C dan B, C dan D, A dan B, A dan D, </a:t>
            </a:r>
            <a:r>
              <a:rPr lang="en-US" dirty="0" err="1"/>
              <a:t>serta</a:t>
            </a:r>
            <a:r>
              <a:rPr lang="en-US" dirty="0"/>
              <a:t> D dan B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rataan</a:t>
            </a:r>
            <a:r>
              <a:rPr lang="en-US" dirty="0"/>
              <a:t> </a:t>
            </a:r>
            <a:r>
              <a:rPr lang="en-US" dirty="0" err="1"/>
              <a:t>berbeda</a:t>
            </a:r>
            <a:r>
              <a:rPr lang="en-US" dirty="0"/>
              <a:t> </a:t>
            </a:r>
            <a:r>
              <a:rPr lang="en-US" dirty="0" err="1"/>
              <a:t>nyata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respons</a:t>
            </a:r>
            <a:r>
              <a:rPr lang="en-US" dirty="0"/>
              <a:t> yang </a:t>
            </a:r>
            <a:r>
              <a:rPr lang="en-US" dirty="0" err="1"/>
              <a:t>diamati</a:t>
            </a:r>
            <a:r>
              <a:rPr lang="en-US" dirty="0"/>
              <a:t> pada </a:t>
            </a:r>
            <a:r>
              <a:rPr lang="en-US" dirty="0" err="1"/>
              <a:t>taraf</a:t>
            </a:r>
            <a:r>
              <a:rPr lang="en-US" dirty="0"/>
              <a:t> </a:t>
            </a:r>
            <a:r>
              <a:rPr lang="en-US" dirty="0" err="1"/>
              <a:t>nyata</a:t>
            </a:r>
            <a:r>
              <a:rPr lang="en-US" dirty="0"/>
              <a:t> 5%.</a:t>
            </a:r>
          </a:p>
        </p:txBody>
      </p:sp>
    </p:spTree>
    <p:extLst>
      <p:ext uri="{BB962C8B-B14F-4D97-AF65-F5344CB8AC3E}">
        <p14:creationId xmlns:p14="http://schemas.microsoft.com/office/powerpoint/2010/main" val="3121874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8015B8-BACA-631D-7E50-8A0F713D41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2226EEA7-5F56-21A0-16AE-674BC86EF4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0036" y="6345729"/>
            <a:ext cx="1956970" cy="51227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A6E4D4F-3EF5-6F73-1D34-E5475DA7F349}"/>
              </a:ext>
            </a:extLst>
          </p:cNvPr>
          <p:cNvSpPr txBox="1"/>
          <p:nvPr/>
        </p:nvSpPr>
        <p:spPr>
          <a:xfrm>
            <a:off x="530086" y="57162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Tukey/BNJ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2F7F8F3A-820F-DBC9-3C0E-FD3B5B26562A}"/>
              </a:ext>
            </a:extLst>
          </p:cNvPr>
          <p:cNvSpPr/>
          <p:nvPr/>
        </p:nvSpPr>
        <p:spPr>
          <a:xfrm>
            <a:off x="709010" y="3771406"/>
            <a:ext cx="11056695" cy="2404359"/>
          </a:xfrm>
          <a:custGeom>
            <a:avLst/>
            <a:gdLst/>
            <a:ahLst/>
            <a:cxnLst/>
            <a:rect l="l" t="t" r="r" b="b"/>
            <a:pathLst>
              <a:path w="8068309" h="1785620">
                <a:moveTo>
                  <a:pt x="8068171" y="1785596"/>
                </a:moveTo>
                <a:lnTo>
                  <a:pt x="0" y="1785596"/>
                </a:lnTo>
                <a:lnTo>
                  <a:pt x="0" y="0"/>
                </a:lnTo>
                <a:lnTo>
                  <a:pt x="8068171" y="0"/>
                </a:lnTo>
                <a:lnTo>
                  <a:pt x="8068171" y="1785596"/>
                </a:lnTo>
                <a:close/>
              </a:path>
            </a:pathLst>
          </a:custGeom>
          <a:solidFill>
            <a:srgbClr val="CFDFE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91FD3DA3-DC4B-9A82-0F00-5CEA404E9CB5}"/>
              </a:ext>
            </a:extLst>
          </p:cNvPr>
          <p:cNvSpPr/>
          <p:nvPr/>
        </p:nvSpPr>
        <p:spPr>
          <a:xfrm>
            <a:off x="705560" y="3428008"/>
            <a:ext cx="11056695" cy="353261"/>
          </a:xfrm>
          <a:custGeom>
            <a:avLst/>
            <a:gdLst/>
            <a:ahLst/>
            <a:cxnLst/>
            <a:rect l="l" t="t" r="r" b="b"/>
            <a:pathLst>
              <a:path w="8068309" h="274955">
                <a:moveTo>
                  <a:pt x="8068146" y="274874"/>
                </a:moveTo>
                <a:lnTo>
                  <a:pt x="0" y="274799"/>
                </a:lnTo>
                <a:lnTo>
                  <a:pt x="0" y="45799"/>
                </a:lnTo>
                <a:lnTo>
                  <a:pt x="3599" y="27970"/>
                </a:lnTo>
                <a:lnTo>
                  <a:pt x="13414" y="13412"/>
                </a:lnTo>
                <a:lnTo>
                  <a:pt x="27972" y="3598"/>
                </a:lnTo>
                <a:lnTo>
                  <a:pt x="45799" y="0"/>
                </a:lnTo>
                <a:lnTo>
                  <a:pt x="8022371" y="0"/>
                </a:lnTo>
                <a:lnTo>
                  <a:pt x="8060482" y="20392"/>
                </a:lnTo>
                <a:lnTo>
                  <a:pt x="8068171" y="45799"/>
                </a:lnTo>
                <a:lnTo>
                  <a:pt x="8068146" y="274874"/>
                </a:lnTo>
                <a:close/>
              </a:path>
            </a:pathLst>
          </a:custGeom>
          <a:solidFill>
            <a:srgbClr val="93C37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EAD192A8-29D4-3A63-4382-990CAC65485B}"/>
              </a:ext>
            </a:extLst>
          </p:cNvPr>
          <p:cNvSpPr txBox="1"/>
          <p:nvPr/>
        </p:nvSpPr>
        <p:spPr>
          <a:xfrm>
            <a:off x="782034" y="3452799"/>
            <a:ext cx="10708617" cy="2698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0965" algn="ctr">
              <a:lnSpc>
                <a:spcPct val="100000"/>
              </a:lnSpc>
              <a:spcBef>
                <a:spcPts val="100"/>
              </a:spcBef>
            </a:pPr>
            <a:r>
              <a:rPr b="1" spc="-10" dirty="0">
                <a:latin typeface="Times New Roman"/>
                <a:cs typeface="Times New Roman"/>
              </a:rPr>
              <a:t>Langkah</a:t>
            </a:r>
            <a:r>
              <a:rPr b="1" spc="-20" dirty="0">
                <a:latin typeface="Times New Roman"/>
                <a:cs typeface="Times New Roman"/>
              </a:rPr>
              <a:t> </a:t>
            </a:r>
            <a:r>
              <a:rPr b="1" spc="-10" dirty="0">
                <a:latin typeface="Times New Roman"/>
                <a:cs typeface="Times New Roman"/>
              </a:rPr>
              <a:t>pembandingan</a:t>
            </a:r>
            <a:r>
              <a:rPr b="1" spc="-40" dirty="0">
                <a:latin typeface="Times New Roman"/>
                <a:cs typeface="Times New Roman"/>
              </a:rPr>
              <a:t> </a:t>
            </a:r>
            <a:r>
              <a:rPr b="1" spc="-10" dirty="0">
                <a:latin typeface="Times New Roman"/>
                <a:cs typeface="Times New Roman"/>
              </a:rPr>
              <a:t>Tukey:</a:t>
            </a:r>
            <a:endParaRPr dirty="0">
              <a:latin typeface="Times New Roman"/>
              <a:cs typeface="Times New Roman"/>
            </a:endParaRPr>
          </a:p>
          <a:p>
            <a:pPr marL="177800" indent="-165100">
              <a:lnSpc>
                <a:spcPct val="100000"/>
              </a:lnSpc>
              <a:spcBef>
                <a:spcPts val="1470"/>
              </a:spcBef>
              <a:buAutoNum type="arabicPeriod"/>
              <a:tabLst>
                <a:tab pos="177800" algn="l"/>
              </a:tabLst>
            </a:pPr>
            <a:r>
              <a:rPr dirty="0">
                <a:latin typeface="Times New Roman"/>
                <a:cs typeface="Times New Roman"/>
              </a:rPr>
              <a:t>Urutkan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rataan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perlakuan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dari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yang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terkecil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sampai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yang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terbesar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atau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spc="-10" dirty="0">
                <a:latin typeface="Times New Roman"/>
                <a:cs typeface="Times New Roman"/>
              </a:rPr>
              <a:t>sebaliknya</a:t>
            </a:r>
            <a:endParaRPr dirty="0">
              <a:latin typeface="Times New Roman"/>
              <a:cs typeface="Times New Roman"/>
            </a:endParaRPr>
          </a:p>
          <a:p>
            <a:pPr marL="177800" indent="-165100">
              <a:lnSpc>
                <a:spcPct val="100000"/>
              </a:lnSpc>
              <a:buAutoNum type="arabicPeriod"/>
              <a:tabLst>
                <a:tab pos="177800" algn="l"/>
              </a:tabLst>
            </a:pPr>
            <a:r>
              <a:rPr dirty="0">
                <a:latin typeface="Times New Roman"/>
                <a:cs typeface="Times New Roman"/>
              </a:rPr>
              <a:t>Nilai</a:t>
            </a:r>
            <a:r>
              <a:rPr spc="-3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awal</a:t>
            </a:r>
            <a:r>
              <a:rPr spc="-3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i=1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(dari</a:t>
            </a:r>
            <a:r>
              <a:rPr spc="-3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kiri)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dan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j</a:t>
            </a:r>
            <a:r>
              <a:rPr spc="-3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=1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(dari</a:t>
            </a:r>
            <a:r>
              <a:rPr spc="-30" dirty="0">
                <a:latin typeface="Times New Roman"/>
                <a:cs typeface="Times New Roman"/>
              </a:rPr>
              <a:t> </a:t>
            </a:r>
            <a:r>
              <a:rPr spc="-10" dirty="0">
                <a:latin typeface="Times New Roman"/>
                <a:cs typeface="Times New Roman"/>
              </a:rPr>
              <a:t>kanan)</a:t>
            </a:r>
            <a:endParaRPr dirty="0">
              <a:latin typeface="Times New Roman"/>
              <a:cs typeface="Times New Roman"/>
            </a:endParaRPr>
          </a:p>
          <a:p>
            <a:pPr marL="12700" marR="5080" indent="165100">
              <a:lnSpc>
                <a:spcPct val="100000"/>
              </a:lnSpc>
              <a:buAutoNum type="arabicPeriod"/>
              <a:tabLst>
                <a:tab pos="177800" algn="l"/>
              </a:tabLst>
            </a:pPr>
            <a:r>
              <a:rPr dirty="0">
                <a:latin typeface="Times New Roman"/>
                <a:cs typeface="Times New Roman"/>
              </a:rPr>
              <a:t>Hitung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beda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antara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rataan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perlakuan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terkecil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-20" dirty="0">
                <a:latin typeface="Times New Roman"/>
                <a:cs typeface="Times New Roman"/>
              </a:rPr>
              <a:t>ke-</a:t>
            </a:r>
            <a:r>
              <a:rPr dirty="0">
                <a:latin typeface="Times New Roman"/>
                <a:cs typeface="Times New Roman"/>
              </a:rPr>
              <a:t>i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dengan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terbesar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20" dirty="0">
                <a:latin typeface="Times New Roman"/>
                <a:cs typeface="Times New Roman"/>
              </a:rPr>
              <a:t>ke-</a:t>
            </a:r>
            <a:r>
              <a:rPr dirty="0">
                <a:latin typeface="Times New Roman"/>
                <a:cs typeface="Times New Roman"/>
              </a:rPr>
              <a:t>j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kemudian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bandingkan</a:t>
            </a:r>
            <a:r>
              <a:rPr spc="-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dengan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nilai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BNJ,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20" dirty="0">
                <a:latin typeface="Times New Roman"/>
                <a:cs typeface="Times New Roman"/>
              </a:rPr>
              <a:t>jika </a:t>
            </a:r>
            <a:r>
              <a:rPr dirty="0">
                <a:latin typeface="Times New Roman"/>
                <a:cs typeface="Times New Roman"/>
              </a:rPr>
              <a:t>beda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rataan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perlakuan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lebih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kecil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lanjutkan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ke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langkah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5</a:t>
            </a:r>
            <a:r>
              <a:rPr spc="-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dan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jika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tidak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lanjutkan</a:t>
            </a:r>
            <a:r>
              <a:rPr spc="-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ke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langkah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50" dirty="0">
                <a:latin typeface="Times New Roman"/>
                <a:cs typeface="Times New Roman"/>
              </a:rPr>
              <a:t>4</a:t>
            </a:r>
            <a:endParaRPr dirty="0">
              <a:latin typeface="Times New Roman"/>
              <a:cs typeface="Times New Roman"/>
            </a:endParaRPr>
          </a:p>
          <a:p>
            <a:pPr marL="177800" indent="-165100">
              <a:lnSpc>
                <a:spcPct val="100000"/>
              </a:lnSpc>
              <a:buAutoNum type="arabicPeriod"/>
              <a:tabLst>
                <a:tab pos="177800" algn="l"/>
              </a:tabLst>
            </a:pPr>
            <a:r>
              <a:rPr dirty="0">
                <a:latin typeface="Times New Roman"/>
                <a:cs typeface="Times New Roman"/>
              </a:rPr>
              <a:t>Berikan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j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=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j+1,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jika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j&lt;p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kembali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ke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langkah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50" dirty="0">
                <a:latin typeface="Times New Roman"/>
                <a:cs typeface="Times New Roman"/>
              </a:rPr>
              <a:t>3</a:t>
            </a:r>
            <a:endParaRPr dirty="0">
              <a:latin typeface="Times New Roman"/>
              <a:cs typeface="Times New Roman"/>
            </a:endParaRPr>
          </a:p>
          <a:p>
            <a:pPr marL="177800" indent="-165100">
              <a:lnSpc>
                <a:spcPct val="100000"/>
              </a:lnSpc>
              <a:buAutoNum type="arabicPeriod"/>
              <a:tabLst>
                <a:tab pos="177800" algn="l"/>
              </a:tabLst>
            </a:pPr>
            <a:r>
              <a:rPr dirty="0">
                <a:latin typeface="Times New Roman"/>
                <a:cs typeface="Times New Roman"/>
              </a:rPr>
              <a:t>Garis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mulai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rataan</a:t>
            </a:r>
            <a:r>
              <a:rPr spc="-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perlakuan</a:t>
            </a:r>
            <a:r>
              <a:rPr spc="-5" dirty="0">
                <a:latin typeface="Times New Roman"/>
                <a:cs typeface="Times New Roman"/>
              </a:rPr>
              <a:t> </a:t>
            </a:r>
            <a:r>
              <a:rPr spc="-20" dirty="0">
                <a:latin typeface="Times New Roman"/>
                <a:cs typeface="Times New Roman"/>
              </a:rPr>
              <a:t>ke-</a:t>
            </a:r>
            <a:r>
              <a:rPr dirty="0">
                <a:latin typeface="Times New Roman"/>
                <a:cs typeface="Times New Roman"/>
              </a:rPr>
              <a:t>i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sampai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ke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perlakuan</a:t>
            </a:r>
            <a:r>
              <a:rPr spc="-5" dirty="0">
                <a:latin typeface="Times New Roman"/>
                <a:cs typeface="Times New Roman"/>
              </a:rPr>
              <a:t> </a:t>
            </a:r>
            <a:r>
              <a:rPr spc="-20" dirty="0">
                <a:latin typeface="Times New Roman"/>
                <a:cs typeface="Times New Roman"/>
              </a:rPr>
              <a:t>ke-</a:t>
            </a:r>
            <a:r>
              <a:rPr spc="-50" dirty="0">
                <a:latin typeface="Times New Roman"/>
                <a:cs typeface="Times New Roman"/>
              </a:rPr>
              <a:t>j</a:t>
            </a:r>
            <a:endParaRPr dirty="0">
              <a:latin typeface="Times New Roman"/>
              <a:cs typeface="Times New Roman"/>
            </a:endParaRPr>
          </a:p>
          <a:p>
            <a:pPr marL="177800" indent="-165100">
              <a:lnSpc>
                <a:spcPct val="100000"/>
              </a:lnSpc>
              <a:buAutoNum type="arabicPeriod"/>
              <a:tabLst>
                <a:tab pos="177800" algn="l"/>
              </a:tabLst>
            </a:pPr>
            <a:r>
              <a:rPr dirty="0">
                <a:latin typeface="Times New Roman"/>
                <a:cs typeface="Times New Roman"/>
              </a:rPr>
              <a:t>Berikan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i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=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i+1,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jika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i&lt;p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kembali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ke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langkah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50" dirty="0">
                <a:latin typeface="Times New Roman"/>
                <a:cs typeface="Times New Roman"/>
              </a:rPr>
              <a:t>3</a:t>
            </a:r>
            <a:endParaRPr dirty="0">
              <a:latin typeface="Times New Roman"/>
              <a:cs typeface="Times New Roman"/>
            </a:endParaRPr>
          </a:p>
          <a:p>
            <a:pPr marL="177800" indent="-165100">
              <a:lnSpc>
                <a:spcPct val="100000"/>
              </a:lnSpc>
              <a:buAutoNum type="arabicPeriod"/>
              <a:tabLst>
                <a:tab pos="177800" algn="l"/>
              </a:tabLst>
            </a:pPr>
            <a:r>
              <a:rPr spc="-20" dirty="0">
                <a:latin typeface="Times New Roman"/>
                <a:cs typeface="Times New Roman"/>
              </a:rPr>
              <a:t>Stop</a:t>
            </a:r>
            <a:endParaRPr dirty="0">
              <a:latin typeface="Times New Roman"/>
              <a:cs typeface="Times New Roman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CF9BB7-6984-90DB-80B4-485E9A1B75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766" y="1153859"/>
            <a:ext cx="7056049" cy="2249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8828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CA155C-1810-C6A0-AE35-8B71960053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940EE630-F85F-D0C2-8629-F8E232D95C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4626" y="6209368"/>
            <a:ext cx="2120743" cy="5551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297971D-412F-6C7D-D65B-3AFC7576EF45}"/>
              </a:ext>
            </a:extLst>
          </p:cNvPr>
          <p:cNvSpPr txBox="1"/>
          <p:nvPr/>
        </p:nvSpPr>
        <p:spPr>
          <a:xfrm>
            <a:off x="530086" y="371061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Tukey/BNJ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1CC516-0991-FB4D-EDB6-C1BDFF1AE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449" y="3776901"/>
            <a:ext cx="5087417" cy="257120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D40016E-0B86-7B51-AEBD-A352B1ADEB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449" y="1699021"/>
            <a:ext cx="6707590" cy="192786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FBEFBA0-D788-638C-B76E-424EE9F7F2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0866" y="1372405"/>
            <a:ext cx="6338425" cy="144328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E14DBDB-9FBB-4502-D8CD-35F1ED281FAA}"/>
              </a:ext>
            </a:extLst>
          </p:cNvPr>
          <p:cNvSpPr txBox="1"/>
          <p:nvPr/>
        </p:nvSpPr>
        <p:spPr>
          <a:xfrm>
            <a:off x="5513216" y="4042311"/>
            <a:ext cx="6093724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dirty="0"/>
              <a:t>Dari </a:t>
            </a:r>
            <a:r>
              <a:rPr lang="en-US" dirty="0" err="1"/>
              <a:t>keputusan</a:t>
            </a:r>
            <a:r>
              <a:rPr lang="en-US" dirty="0"/>
              <a:t> </a:t>
            </a:r>
            <a:r>
              <a:rPr lang="en-US" dirty="0" err="1"/>
              <a:t>diatas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diambil</a:t>
            </a:r>
            <a:r>
              <a:rPr lang="en-US" dirty="0"/>
              <a:t> </a:t>
            </a:r>
            <a:r>
              <a:rPr lang="en-US" dirty="0" err="1"/>
              <a:t>kesimpulan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</a:t>
            </a:r>
            <a:r>
              <a:rPr lang="en-US" dirty="0" err="1"/>
              <a:t>varietas</a:t>
            </a:r>
            <a:r>
              <a:rPr lang="en-US" dirty="0"/>
              <a:t> C dan A </a:t>
            </a:r>
            <a:r>
              <a:rPr lang="en-US" dirty="0" err="1"/>
              <a:t>berada</a:t>
            </a:r>
            <a:r>
              <a:rPr lang="en-US" dirty="0"/>
              <a:t> pada garis yang </a:t>
            </a:r>
            <a:r>
              <a:rPr lang="en-US" dirty="0" err="1"/>
              <a:t>sama</a:t>
            </a:r>
            <a:r>
              <a:rPr lang="en-US" dirty="0"/>
              <a:t> </a:t>
            </a:r>
            <a:r>
              <a:rPr lang="en-US" dirty="0" err="1"/>
              <a:t>artinya</a:t>
            </a:r>
            <a:r>
              <a:rPr lang="en-US" dirty="0"/>
              <a:t> </a:t>
            </a:r>
            <a:r>
              <a:rPr lang="en-US" dirty="0" err="1"/>
              <a:t>rataannya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berbeda</a:t>
            </a:r>
            <a:r>
              <a:rPr lang="en-US" dirty="0"/>
              <a:t> </a:t>
            </a:r>
            <a:r>
              <a:rPr lang="en-US" dirty="0" err="1"/>
              <a:t>nyata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respons</a:t>
            </a:r>
            <a:r>
              <a:rPr lang="en-US" dirty="0"/>
              <a:t> yang </a:t>
            </a:r>
            <a:r>
              <a:rPr lang="en-US" dirty="0" err="1"/>
              <a:t>diamati</a:t>
            </a:r>
            <a:r>
              <a:rPr lang="en-US" dirty="0"/>
              <a:t> pada </a:t>
            </a:r>
            <a:r>
              <a:rPr lang="en-US" dirty="0" err="1"/>
              <a:t>taraf</a:t>
            </a:r>
            <a:r>
              <a:rPr lang="en-US" dirty="0"/>
              <a:t> </a:t>
            </a:r>
            <a:r>
              <a:rPr lang="en-US" dirty="0" err="1"/>
              <a:t>nyata</a:t>
            </a:r>
            <a:r>
              <a:rPr lang="en-US" dirty="0"/>
              <a:t> 5%. </a:t>
            </a:r>
            <a:r>
              <a:rPr lang="en-US" dirty="0" err="1"/>
              <a:t>Selain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, </a:t>
            </a:r>
            <a:r>
              <a:rPr lang="en-US" dirty="0" err="1"/>
              <a:t>antara</a:t>
            </a:r>
            <a:r>
              <a:rPr lang="en-US" dirty="0"/>
              <a:t> C dan B, C dan D, A dan B, A dan D, </a:t>
            </a:r>
            <a:r>
              <a:rPr lang="en-US" dirty="0" err="1"/>
              <a:t>serta</a:t>
            </a:r>
            <a:r>
              <a:rPr lang="en-US" dirty="0"/>
              <a:t> D dan B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rataan</a:t>
            </a:r>
            <a:r>
              <a:rPr lang="en-US" dirty="0"/>
              <a:t> </a:t>
            </a:r>
            <a:r>
              <a:rPr lang="en-US" dirty="0" err="1"/>
              <a:t>berbeda</a:t>
            </a:r>
            <a:r>
              <a:rPr lang="en-US" dirty="0"/>
              <a:t> </a:t>
            </a:r>
            <a:r>
              <a:rPr lang="en-US" dirty="0" err="1"/>
              <a:t>nyata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respons</a:t>
            </a:r>
            <a:r>
              <a:rPr lang="en-US" dirty="0"/>
              <a:t> yang </a:t>
            </a:r>
            <a:r>
              <a:rPr lang="en-US" dirty="0" err="1"/>
              <a:t>diamati</a:t>
            </a:r>
            <a:r>
              <a:rPr lang="en-US" dirty="0"/>
              <a:t> pada </a:t>
            </a:r>
            <a:r>
              <a:rPr lang="en-US" dirty="0" err="1"/>
              <a:t>taraf</a:t>
            </a:r>
            <a:r>
              <a:rPr lang="en-US" dirty="0"/>
              <a:t> </a:t>
            </a:r>
            <a:r>
              <a:rPr lang="en-US" dirty="0" err="1"/>
              <a:t>nyata</a:t>
            </a:r>
            <a:r>
              <a:rPr lang="en-US" dirty="0"/>
              <a:t> 5%</a:t>
            </a:r>
          </a:p>
        </p:txBody>
      </p:sp>
    </p:spTree>
    <p:extLst>
      <p:ext uri="{BB962C8B-B14F-4D97-AF65-F5344CB8AC3E}">
        <p14:creationId xmlns:p14="http://schemas.microsoft.com/office/powerpoint/2010/main" val="1476526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5BA55-4CCA-C57D-E437-276C477F0A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994FFA26-EC89-59DD-A6D3-26EE532C4E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0036" y="6345729"/>
            <a:ext cx="1956970" cy="51227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4554B3A-7008-11BA-67D3-E51890C9A99E}"/>
              </a:ext>
            </a:extLst>
          </p:cNvPr>
          <p:cNvSpPr txBox="1"/>
          <p:nvPr/>
        </p:nvSpPr>
        <p:spPr>
          <a:xfrm>
            <a:off x="530086" y="57162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Duncan/DMRT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20E26822-1B45-E4F2-6A6C-82BF9A3EDB94}"/>
              </a:ext>
            </a:extLst>
          </p:cNvPr>
          <p:cNvSpPr/>
          <p:nvPr/>
        </p:nvSpPr>
        <p:spPr>
          <a:xfrm>
            <a:off x="709010" y="3771406"/>
            <a:ext cx="11056695" cy="2404359"/>
          </a:xfrm>
          <a:custGeom>
            <a:avLst/>
            <a:gdLst/>
            <a:ahLst/>
            <a:cxnLst/>
            <a:rect l="l" t="t" r="r" b="b"/>
            <a:pathLst>
              <a:path w="8068309" h="1785620">
                <a:moveTo>
                  <a:pt x="8068171" y="1785596"/>
                </a:moveTo>
                <a:lnTo>
                  <a:pt x="0" y="1785596"/>
                </a:lnTo>
                <a:lnTo>
                  <a:pt x="0" y="0"/>
                </a:lnTo>
                <a:lnTo>
                  <a:pt x="8068171" y="0"/>
                </a:lnTo>
                <a:lnTo>
                  <a:pt x="8068171" y="1785596"/>
                </a:lnTo>
                <a:close/>
              </a:path>
            </a:pathLst>
          </a:custGeom>
          <a:solidFill>
            <a:srgbClr val="CFDFE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092A0E51-75C3-8234-5F06-F1B5839EC58E}"/>
              </a:ext>
            </a:extLst>
          </p:cNvPr>
          <p:cNvSpPr/>
          <p:nvPr/>
        </p:nvSpPr>
        <p:spPr>
          <a:xfrm>
            <a:off x="705560" y="3428008"/>
            <a:ext cx="11056695" cy="353261"/>
          </a:xfrm>
          <a:custGeom>
            <a:avLst/>
            <a:gdLst/>
            <a:ahLst/>
            <a:cxnLst/>
            <a:rect l="l" t="t" r="r" b="b"/>
            <a:pathLst>
              <a:path w="8068309" h="274955">
                <a:moveTo>
                  <a:pt x="8068146" y="274874"/>
                </a:moveTo>
                <a:lnTo>
                  <a:pt x="0" y="274799"/>
                </a:lnTo>
                <a:lnTo>
                  <a:pt x="0" y="45799"/>
                </a:lnTo>
                <a:lnTo>
                  <a:pt x="3599" y="27970"/>
                </a:lnTo>
                <a:lnTo>
                  <a:pt x="13414" y="13412"/>
                </a:lnTo>
                <a:lnTo>
                  <a:pt x="27972" y="3598"/>
                </a:lnTo>
                <a:lnTo>
                  <a:pt x="45799" y="0"/>
                </a:lnTo>
                <a:lnTo>
                  <a:pt x="8022371" y="0"/>
                </a:lnTo>
                <a:lnTo>
                  <a:pt x="8060482" y="20392"/>
                </a:lnTo>
                <a:lnTo>
                  <a:pt x="8068171" y="45799"/>
                </a:lnTo>
                <a:lnTo>
                  <a:pt x="8068146" y="274874"/>
                </a:lnTo>
                <a:close/>
              </a:path>
            </a:pathLst>
          </a:custGeom>
          <a:solidFill>
            <a:srgbClr val="93C37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5A41187A-1B62-DB56-E0F5-A0BA7D7B0DF9}"/>
              </a:ext>
            </a:extLst>
          </p:cNvPr>
          <p:cNvSpPr txBox="1"/>
          <p:nvPr/>
        </p:nvSpPr>
        <p:spPr>
          <a:xfrm>
            <a:off x="782034" y="3452799"/>
            <a:ext cx="10708617" cy="2698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0965" algn="ctr">
              <a:lnSpc>
                <a:spcPct val="100000"/>
              </a:lnSpc>
              <a:spcBef>
                <a:spcPts val="100"/>
              </a:spcBef>
            </a:pPr>
            <a:r>
              <a:rPr b="1" spc="-10" dirty="0">
                <a:latin typeface="Times New Roman"/>
                <a:cs typeface="Times New Roman"/>
              </a:rPr>
              <a:t>Langkah</a:t>
            </a:r>
            <a:r>
              <a:rPr b="1" spc="-20" dirty="0">
                <a:latin typeface="Times New Roman"/>
                <a:cs typeface="Times New Roman"/>
              </a:rPr>
              <a:t> </a:t>
            </a:r>
            <a:r>
              <a:rPr b="1" spc="-10" dirty="0" err="1">
                <a:latin typeface="Times New Roman"/>
                <a:cs typeface="Times New Roman"/>
              </a:rPr>
              <a:t>pembandingan</a:t>
            </a:r>
            <a:r>
              <a:rPr b="1" spc="-40" dirty="0">
                <a:latin typeface="Times New Roman"/>
                <a:cs typeface="Times New Roman"/>
              </a:rPr>
              <a:t> </a:t>
            </a:r>
            <a:r>
              <a:rPr lang="en-US" b="1" spc="-10" dirty="0">
                <a:latin typeface="Times New Roman"/>
                <a:cs typeface="Times New Roman"/>
              </a:rPr>
              <a:t>Duncan</a:t>
            </a:r>
            <a:r>
              <a:rPr b="1" spc="-10" dirty="0">
                <a:latin typeface="Times New Roman"/>
                <a:cs typeface="Times New Roman"/>
              </a:rPr>
              <a:t>:</a:t>
            </a:r>
            <a:endParaRPr dirty="0">
              <a:latin typeface="Times New Roman"/>
              <a:cs typeface="Times New Roman"/>
            </a:endParaRPr>
          </a:p>
          <a:p>
            <a:pPr marL="177800" indent="-165100">
              <a:lnSpc>
                <a:spcPct val="100000"/>
              </a:lnSpc>
              <a:spcBef>
                <a:spcPts val="1470"/>
              </a:spcBef>
              <a:buAutoNum type="arabicPeriod"/>
              <a:tabLst>
                <a:tab pos="177800" algn="l"/>
              </a:tabLst>
            </a:pPr>
            <a:r>
              <a:rPr dirty="0">
                <a:latin typeface="Times New Roman"/>
                <a:cs typeface="Times New Roman"/>
              </a:rPr>
              <a:t>Urutkan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rataan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perlakuan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dari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yang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terkecil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sampai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yang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terbesar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atau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spc="-10" dirty="0">
                <a:latin typeface="Times New Roman"/>
                <a:cs typeface="Times New Roman"/>
              </a:rPr>
              <a:t>sebaliknya</a:t>
            </a:r>
            <a:endParaRPr dirty="0">
              <a:latin typeface="Times New Roman"/>
              <a:cs typeface="Times New Roman"/>
            </a:endParaRPr>
          </a:p>
          <a:p>
            <a:pPr marL="177800" indent="-165100">
              <a:lnSpc>
                <a:spcPct val="100000"/>
              </a:lnSpc>
              <a:buAutoNum type="arabicPeriod"/>
              <a:tabLst>
                <a:tab pos="177800" algn="l"/>
              </a:tabLst>
            </a:pPr>
            <a:r>
              <a:rPr dirty="0">
                <a:latin typeface="Times New Roman"/>
                <a:cs typeface="Times New Roman"/>
              </a:rPr>
              <a:t>Nilai</a:t>
            </a:r>
            <a:r>
              <a:rPr spc="-3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awal</a:t>
            </a:r>
            <a:r>
              <a:rPr spc="-3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i=1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(dari</a:t>
            </a:r>
            <a:r>
              <a:rPr spc="-3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kiri)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dan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j</a:t>
            </a:r>
            <a:r>
              <a:rPr spc="-3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=1</a:t>
            </a:r>
            <a:r>
              <a:rPr spc="-2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(dari</a:t>
            </a:r>
            <a:r>
              <a:rPr spc="-30" dirty="0">
                <a:latin typeface="Times New Roman"/>
                <a:cs typeface="Times New Roman"/>
              </a:rPr>
              <a:t> </a:t>
            </a:r>
            <a:r>
              <a:rPr spc="-10" dirty="0" err="1">
                <a:latin typeface="Times New Roman"/>
                <a:cs typeface="Times New Roman"/>
              </a:rPr>
              <a:t>kanan</a:t>
            </a:r>
            <a:r>
              <a:rPr spc="-10" dirty="0">
                <a:latin typeface="Times New Roman"/>
                <a:cs typeface="Times New Roman"/>
              </a:rPr>
              <a:t>)</a:t>
            </a:r>
            <a:endParaRPr lang="en-US" spc="-10" dirty="0">
              <a:latin typeface="Times New Roman"/>
              <a:cs typeface="Times New Roman"/>
            </a:endParaRPr>
          </a:p>
          <a:p>
            <a:pPr marL="177800" indent="-165100">
              <a:lnSpc>
                <a:spcPct val="100000"/>
              </a:lnSpc>
              <a:buAutoNum type="arabicPeriod"/>
              <a:tabLst>
                <a:tab pos="177800" algn="l"/>
              </a:tabLst>
            </a:pPr>
            <a:r>
              <a:rPr lang="en-US" dirty="0" err="1">
                <a:latin typeface="Times New Roman"/>
                <a:cs typeface="Times New Roman"/>
              </a:rPr>
              <a:t>Hitung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beda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rataan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antara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perlakuan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terkecil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ke-i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dengan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terbesar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ke</a:t>
            </a:r>
            <a:r>
              <a:rPr lang="en-US" dirty="0">
                <a:latin typeface="Times New Roman"/>
                <a:cs typeface="Times New Roman"/>
              </a:rPr>
              <a:t>-j, </a:t>
            </a:r>
            <a:r>
              <a:rPr lang="en-US" dirty="0" err="1">
                <a:latin typeface="Times New Roman"/>
                <a:cs typeface="Times New Roman"/>
              </a:rPr>
              <a:t>kemudian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bandingkan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dengan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nilai</a:t>
            </a:r>
            <a:r>
              <a:rPr lang="en-US" dirty="0">
                <a:latin typeface="Times New Roman"/>
                <a:cs typeface="Times New Roman"/>
              </a:rPr>
              <a:t> 𝑅</a:t>
            </a:r>
            <a:r>
              <a:rPr lang="en-US" baseline="-25000" dirty="0">
                <a:latin typeface="Times New Roman"/>
                <a:cs typeface="Times New Roman"/>
              </a:rPr>
              <a:t>𝑝</a:t>
            </a:r>
            <a:r>
              <a:rPr lang="en-US" dirty="0">
                <a:latin typeface="Times New Roman"/>
                <a:cs typeface="Times New Roman"/>
              </a:rPr>
              <a:t>, </a:t>
            </a:r>
            <a:r>
              <a:rPr lang="en-US" dirty="0" err="1">
                <a:latin typeface="Times New Roman"/>
                <a:cs typeface="Times New Roman"/>
              </a:rPr>
              <a:t>jika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beda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rataan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perlakuan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lebih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kecil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dari</a:t>
            </a:r>
            <a:r>
              <a:rPr lang="en-US" dirty="0">
                <a:latin typeface="Times New Roman"/>
                <a:cs typeface="Times New Roman"/>
              </a:rPr>
              <a:t> 𝑅</a:t>
            </a:r>
            <a:r>
              <a:rPr lang="en-US" baseline="-25000" dirty="0">
                <a:latin typeface="Times New Roman"/>
                <a:cs typeface="Times New Roman"/>
              </a:rPr>
              <a:t>𝑝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lanjutkan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ke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langkah</a:t>
            </a:r>
            <a:r>
              <a:rPr lang="en-US" dirty="0">
                <a:latin typeface="Times New Roman"/>
                <a:cs typeface="Times New Roman"/>
              </a:rPr>
              <a:t> 5 dan </a:t>
            </a:r>
            <a:r>
              <a:rPr lang="en-US" dirty="0" err="1">
                <a:latin typeface="Times New Roman"/>
                <a:cs typeface="Times New Roman"/>
              </a:rPr>
              <a:t>jika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tidak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lanjutkan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ke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langkah</a:t>
            </a:r>
            <a:r>
              <a:rPr lang="en-US" dirty="0">
                <a:latin typeface="Times New Roman"/>
                <a:cs typeface="Times New Roman"/>
              </a:rPr>
              <a:t> 4.</a:t>
            </a:r>
          </a:p>
          <a:p>
            <a:pPr marL="177800" indent="-165100">
              <a:lnSpc>
                <a:spcPct val="100000"/>
              </a:lnSpc>
              <a:buAutoNum type="arabicPeriod"/>
              <a:tabLst>
                <a:tab pos="177800" algn="l"/>
              </a:tabLst>
            </a:pPr>
            <a:r>
              <a:rPr lang="en-US" dirty="0" err="1">
                <a:latin typeface="Times New Roman"/>
                <a:cs typeface="Times New Roman"/>
              </a:rPr>
              <a:t>Berikan</a:t>
            </a:r>
            <a:r>
              <a:rPr lang="en-US" dirty="0">
                <a:latin typeface="Times New Roman"/>
                <a:cs typeface="Times New Roman"/>
              </a:rPr>
              <a:t> j = j+1, </a:t>
            </a:r>
            <a:r>
              <a:rPr lang="en-US" dirty="0" err="1">
                <a:latin typeface="Times New Roman"/>
                <a:cs typeface="Times New Roman"/>
              </a:rPr>
              <a:t>jika</a:t>
            </a:r>
            <a:r>
              <a:rPr lang="en-US" dirty="0">
                <a:latin typeface="Times New Roman"/>
                <a:cs typeface="Times New Roman"/>
              </a:rPr>
              <a:t> j &lt; p </a:t>
            </a:r>
            <a:r>
              <a:rPr lang="en-US" dirty="0" err="1">
                <a:latin typeface="Times New Roman"/>
                <a:cs typeface="Times New Roman"/>
              </a:rPr>
              <a:t>kembali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ke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langkah</a:t>
            </a:r>
            <a:r>
              <a:rPr lang="en-US" dirty="0">
                <a:latin typeface="Times New Roman"/>
                <a:cs typeface="Times New Roman"/>
              </a:rPr>
              <a:t> 3.</a:t>
            </a:r>
          </a:p>
          <a:p>
            <a:pPr marL="177800" indent="-165100">
              <a:lnSpc>
                <a:spcPct val="100000"/>
              </a:lnSpc>
              <a:buAutoNum type="arabicPeriod"/>
              <a:tabLst>
                <a:tab pos="177800" algn="l"/>
              </a:tabLst>
            </a:pPr>
            <a:r>
              <a:rPr lang="en-US" dirty="0" err="1">
                <a:latin typeface="Times New Roman"/>
                <a:cs typeface="Times New Roman"/>
              </a:rPr>
              <a:t>Buat</a:t>
            </a:r>
            <a:r>
              <a:rPr lang="en-US" dirty="0">
                <a:latin typeface="Times New Roman"/>
                <a:cs typeface="Times New Roman"/>
              </a:rPr>
              <a:t> garis </a:t>
            </a:r>
            <a:r>
              <a:rPr lang="en-US" dirty="0" err="1">
                <a:latin typeface="Times New Roman"/>
                <a:cs typeface="Times New Roman"/>
              </a:rPr>
              <a:t>dibawah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dari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rataan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perlakuan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ke-i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sampai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ke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perlakuan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ke</a:t>
            </a:r>
            <a:r>
              <a:rPr lang="en-US" dirty="0">
                <a:latin typeface="Times New Roman"/>
                <a:cs typeface="Times New Roman"/>
              </a:rPr>
              <a:t>-j.</a:t>
            </a:r>
          </a:p>
          <a:p>
            <a:pPr marL="177800" indent="-165100">
              <a:lnSpc>
                <a:spcPct val="100000"/>
              </a:lnSpc>
              <a:buAutoNum type="arabicPeriod"/>
              <a:tabLst>
                <a:tab pos="177800" algn="l"/>
              </a:tabLst>
            </a:pPr>
            <a:r>
              <a:rPr lang="nn-NO" dirty="0">
                <a:latin typeface="Times New Roman"/>
                <a:cs typeface="Times New Roman"/>
              </a:rPr>
              <a:t>Berikan i = i+1, jika i &lt; p kembali ke langkah 3.</a:t>
            </a:r>
          </a:p>
          <a:p>
            <a:pPr marL="177800" indent="-165100">
              <a:lnSpc>
                <a:spcPct val="100000"/>
              </a:lnSpc>
              <a:buAutoNum type="arabicPeriod"/>
              <a:tabLst>
                <a:tab pos="177800" algn="l"/>
              </a:tabLst>
            </a:pPr>
            <a:r>
              <a:rPr lang="nn-NO" spc="-20" dirty="0">
                <a:latin typeface="Times New Roman"/>
                <a:cs typeface="Times New Roman"/>
              </a:rPr>
              <a:t>Stop</a:t>
            </a:r>
            <a:endParaRPr lang="nn-NO" dirty="0">
              <a:latin typeface="Times New Roman"/>
              <a:cs typeface="Times New Roman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3BE6DE-F3B9-C6F9-1A5D-B8C50D793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110" y="941410"/>
            <a:ext cx="6940636" cy="2370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4305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CF08DD-B8C9-FCC8-D8C6-0B8AF3943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FD28570D-E4C6-7014-62A6-CE88DE1936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4626" y="6209368"/>
            <a:ext cx="2120743" cy="5551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70B4205-CECB-C5BE-DD8D-745142C85D37}"/>
              </a:ext>
            </a:extLst>
          </p:cNvPr>
          <p:cNvSpPr txBox="1"/>
          <p:nvPr/>
        </p:nvSpPr>
        <p:spPr>
          <a:xfrm>
            <a:off x="530086" y="42931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Duncan/DMRT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2B6EA0-8E47-369B-C3CE-35C35C2588DD}"/>
              </a:ext>
            </a:extLst>
          </p:cNvPr>
          <p:cNvSpPr txBox="1"/>
          <p:nvPr/>
        </p:nvSpPr>
        <p:spPr>
          <a:xfrm>
            <a:off x="6222324" y="3901044"/>
            <a:ext cx="5666227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dirty="0"/>
              <a:t>Dari </a:t>
            </a:r>
            <a:r>
              <a:rPr lang="en-US" dirty="0" err="1"/>
              <a:t>keputusan</a:t>
            </a:r>
            <a:r>
              <a:rPr lang="en-US" dirty="0"/>
              <a:t> </a:t>
            </a:r>
            <a:r>
              <a:rPr lang="en-US" dirty="0" err="1"/>
              <a:t>diatas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keputusan</a:t>
            </a:r>
            <a:r>
              <a:rPr lang="en-US" dirty="0"/>
              <a:t> yang </a:t>
            </a:r>
            <a:r>
              <a:rPr lang="en-US" dirty="0" err="1"/>
              <a:t>sama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uji Tukey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diambil</a:t>
            </a:r>
            <a:r>
              <a:rPr lang="en-US" dirty="0"/>
              <a:t> </a:t>
            </a:r>
            <a:r>
              <a:rPr lang="en-US" dirty="0" err="1"/>
              <a:t>kesimpulan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</a:t>
            </a:r>
            <a:r>
              <a:rPr lang="en-US" dirty="0" err="1"/>
              <a:t>varietas</a:t>
            </a:r>
            <a:r>
              <a:rPr lang="en-US" dirty="0"/>
              <a:t> C dan A </a:t>
            </a:r>
            <a:r>
              <a:rPr lang="en-US" dirty="0" err="1"/>
              <a:t>berada</a:t>
            </a:r>
            <a:r>
              <a:rPr lang="en-US" dirty="0"/>
              <a:t> pada garis yang </a:t>
            </a:r>
            <a:r>
              <a:rPr lang="en-US" dirty="0" err="1"/>
              <a:t>sama</a:t>
            </a:r>
            <a:r>
              <a:rPr lang="en-US" dirty="0"/>
              <a:t> </a:t>
            </a:r>
            <a:r>
              <a:rPr lang="en-US" dirty="0" err="1"/>
              <a:t>artinya</a:t>
            </a:r>
            <a:r>
              <a:rPr lang="en-US" dirty="0"/>
              <a:t> </a:t>
            </a:r>
            <a:r>
              <a:rPr lang="en-US" dirty="0" err="1"/>
              <a:t>rataannya</a:t>
            </a:r>
            <a:r>
              <a:rPr lang="en-US" dirty="0"/>
              <a:t> </a:t>
            </a:r>
            <a:r>
              <a:rPr lang="en-US" dirty="0" err="1"/>
              <a:t>sama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berbeda</a:t>
            </a:r>
            <a:r>
              <a:rPr lang="en-US" dirty="0"/>
              <a:t> </a:t>
            </a:r>
            <a:r>
              <a:rPr lang="en-US" dirty="0" err="1"/>
              <a:t>nyata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respons</a:t>
            </a:r>
            <a:r>
              <a:rPr lang="en-US" dirty="0"/>
              <a:t> yang </a:t>
            </a:r>
            <a:r>
              <a:rPr lang="en-US" dirty="0" err="1"/>
              <a:t>diamati</a:t>
            </a:r>
            <a:r>
              <a:rPr lang="en-US" dirty="0"/>
              <a:t> pada </a:t>
            </a:r>
            <a:r>
              <a:rPr lang="en-US" dirty="0" err="1"/>
              <a:t>taraf</a:t>
            </a:r>
            <a:r>
              <a:rPr lang="en-US" dirty="0"/>
              <a:t> </a:t>
            </a:r>
            <a:r>
              <a:rPr lang="en-US" dirty="0" err="1"/>
              <a:t>nyata</a:t>
            </a:r>
            <a:r>
              <a:rPr lang="en-US" dirty="0"/>
              <a:t> 5%. </a:t>
            </a:r>
            <a:r>
              <a:rPr lang="en-US" dirty="0" err="1"/>
              <a:t>Selain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, </a:t>
            </a:r>
            <a:r>
              <a:rPr lang="en-US" dirty="0" err="1"/>
              <a:t>antara</a:t>
            </a:r>
            <a:r>
              <a:rPr lang="en-US" dirty="0"/>
              <a:t> C dan B, C dan D, A dan B, A dan D, </a:t>
            </a:r>
            <a:r>
              <a:rPr lang="en-US" dirty="0" err="1"/>
              <a:t>serta</a:t>
            </a:r>
            <a:r>
              <a:rPr lang="en-US" dirty="0"/>
              <a:t> D dan B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rataan</a:t>
            </a:r>
            <a:r>
              <a:rPr lang="en-US" dirty="0"/>
              <a:t> </a:t>
            </a:r>
            <a:r>
              <a:rPr lang="en-US" dirty="0" err="1"/>
              <a:t>berbeda</a:t>
            </a:r>
            <a:r>
              <a:rPr lang="en-US" dirty="0"/>
              <a:t> </a:t>
            </a:r>
            <a:r>
              <a:rPr lang="en-US" dirty="0" err="1"/>
              <a:t>nyata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respons</a:t>
            </a:r>
            <a:r>
              <a:rPr lang="en-US" dirty="0"/>
              <a:t> yang </a:t>
            </a:r>
            <a:r>
              <a:rPr lang="en-US" dirty="0" err="1"/>
              <a:t>diamati</a:t>
            </a:r>
            <a:r>
              <a:rPr lang="en-US" dirty="0"/>
              <a:t> pada </a:t>
            </a:r>
            <a:r>
              <a:rPr lang="en-US" dirty="0" err="1"/>
              <a:t>taraf</a:t>
            </a:r>
            <a:r>
              <a:rPr lang="en-US" dirty="0"/>
              <a:t> </a:t>
            </a:r>
            <a:r>
              <a:rPr lang="en-US" dirty="0" err="1"/>
              <a:t>nyata</a:t>
            </a:r>
            <a:r>
              <a:rPr lang="en-US" dirty="0"/>
              <a:t> 5%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7FB9A2-493D-6A14-F1BD-7C1B4FCFA8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98" y="1140502"/>
            <a:ext cx="5967401" cy="31604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80DA48-976F-CE5A-5519-B81B434930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2324" y="1140502"/>
            <a:ext cx="5323556" cy="27593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90A3556-AECA-EFF8-3B8C-9C8A472BBD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240" y="4536015"/>
            <a:ext cx="5547769" cy="1394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131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6BE247-F80F-4D87-032B-6F0B898FB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19BAC3-6F75-EC11-2BF3-641A822E6462}"/>
              </a:ext>
            </a:extLst>
          </p:cNvPr>
          <p:cNvSpPr txBox="1"/>
          <p:nvPr/>
        </p:nvSpPr>
        <p:spPr>
          <a:xfrm>
            <a:off x="1602518" y="1937742"/>
            <a:ext cx="89869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 err="1">
                <a:solidFill>
                  <a:schemeClr val="accent5">
                    <a:lumMod val="75000"/>
                  </a:schemeClr>
                </a:solidFill>
                <a:latin typeface="Comic Sans MS" panose="030F0702030302020204" pitchFamily="66" charset="0"/>
              </a:rPr>
              <a:t>Pembandingan</a:t>
            </a:r>
            <a:r>
              <a:rPr lang="en-US" sz="7200" b="1" dirty="0">
                <a:solidFill>
                  <a:schemeClr val="accent5">
                    <a:lumMod val="75000"/>
                  </a:schemeClr>
                </a:solidFill>
                <a:latin typeface="Comic Sans MS" panose="030F0702030302020204" pitchFamily="66" charset="0"/>
              </a:rPr>
              <a:t> </a:t>
            </a:r>
            <a:r>
              <a:rPr lang="en-US" sz="7200" b="1" dirty="0" err="1">
                <a:solidFill>
                  <a:schemeClr val="accent5">
                    <a:lumMod val="75000"/>
                  </a:schemeClr>
                </a:solidFill>
                <a:latin typeface="Comic Sans MS" panose="030F0702030302020204" pitchFamily="66" charset="0"/>
              </a:rPr>
              <a:t>Terencana</a:t>
            </a:r>
            <a:endParaRPr lang="en-US" sz="7200" b="1" dirty="0">
              <a:solidFill>
                <a:schemeClr val="accent5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E7E89928-C65C-4165-BFC4-B59720941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386" y="5987907"/>
            <a:ext cx="2674620" cy="700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1446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210666-BB1B-0B5E-7036-22FD42B207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3280B47-8A07-2533-1934-AB1B41684319}"/>
              </a:ext>
            </a:extLst>
          </p:cNvPr>
          <p:cNvSpPr txBox="1"/>
          <p:nvPr/>
        </p:nvSpPr>
        <p:spPr>
          <a:xfrm>
            <a:off x="530086" y="371061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STUDI KASUS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236EBF-AB40-A883-03C6-DA80D9B13BED}"/>
              </a:ext>
            </a:extLst>
          </p:cNvPr>
          <p:cNvSpPr txBox="1"/>
          <p:nvPr/>
        </p:nvSpPr>
        <p:spPr>
          <a:xfrm>
            <a:off x="530086" y="1322007"/>
            <a:ext cx="11247931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5080" indent="9525" algn="just">
              <a:lnSpc>
                <a:spcPct val="100000"/>
              </a:lnSpc>
              <a:spcBef>
                <a:spcPts val="100"/>
              </a:spcBef>
            </a:pPr>
            <a:r>
              <a:rPr lang="en-US" sz="2000" dirty="0" err="1">
                <a:latin typeface="Carlito"/>
                <a:cs typeface="Carlito"/>
              </a:rPr>
              <a:t>Seorang</a:t>
            </a:r>
            <a:r>
              <a:rPr lang="en-US" sz="2000" spc="300" dirty="0">
                <a:latin typeface="Carlito"/>
                <a:cs typeface="Carlito"/>
              </a:rPr>
              <a:t>  </a:t>
            </a:r>
            <a:r>
              <a:rPr lang="en-US" sz="2000" dirty="0" err="1">
                <a:latin typeface="Carlito"/>
                <a:cs typeface="Carlito"/>
              </a:rPr>
              <a:t>peneliti</a:t>
            </a:r>
            <a:r>
              <a:rPr lang="en-US" sz="2000" spc="305" dirty="0">
                <a:latin typeface="Carlito"/>
                <a:cs typeface="Carlito"/>
              </a:rPr>
              <a:t>  </a:t>
            </a:r>
            <a:r>
              <a:rPr lang="en-US" sz="2000" dirty="0" err="1">
                <a:latin typeface="Carlito"/>
                <a:cs typeface="Carlito"/>
              </a:rPr>
              <a:t>tanaman</a:t>
            </a:r>
            <a:r>
              <a:rPr lang="en-US" sz="2000" spc="300" dirty="0">
                <a:latin typeface="Carlito"/>
                <a:cs typeface="Carlito"/>
              </a:rPr>
              <a:t>  </a:t>
            </a:r>
            <a:r>
              <a:rPr lang="en-US" sz="2000" dirty="0" err="1">
                <a:latin typeface="Carlito"/>
                <a:cs typeface="Carlito"/>
              </a:rPr>
              <a:t>hias</a:t>
            </a:r>
            <a:r>
              <a:rPr lang="en-US" sz="2000" spc="305" dirty="0">
                <a:latin typeface="Carlito"/>
                <a:cs typeface="Carlito"/>
              </a:rPr>
              <a:t>  </a:t>
            </a:r>
            <a:r>
              <a:rPr lang="en-US" sz="2000" dirty="0" err="1">
                <a:latin typeface="Carlito"/>
                <a:cs typeface="Carlito"/>
              </a:rPr>
              <a:t>ingin</a:t>
            </a:r>
            <a:r>
              <a:rPr lang="en-US" sz="2000" spc="305" dirty="0">
                <a:latin typeface="Carlito"/>
                <a:cs typeface="Carlito"/>
              </a:rPr>
              <a:t>  </a:t>
            </a:r>
            <a:r>
              <a:rPr lang="en-US" sz="2000" dirty="0" err="1">
                <a:latin typeface="Carlito"/>
                <a:cs typeface="Carlito"/>
              </a:rPr>
              <a:t>melihat</a:t>
            </a:r>
            <a:r>
              <a:rPr lang="en-US" sz="2000" spc="305" dirty="0">
                <a:latin typeface="Carlito"/>
                <a:cs typeface="Carlito"/>
              </a:rPr>
              <a:t>  </a:t>
            </a:r>
            <a:r>
              <a:rPr lang="en-US" sz="2000" b="1" dirty="0" err="1">
                <a:latin typeface="Carlito"/>
                <a:cs typeface="Carlito"/>
              </a:rPr>
              <a:t>pengaruh</a:t>
            </a:r>
            <a:r>
              <a:rPr lang="en-US" sz="2000" b="1" spc="305" dirty="0">
                <a:latin typeface="Carlito"/>
                <a:cs typeface="Carlito"/>
              </a:rPr>
              <a:t>  </a:t>
            </a:r>
            <a:r>
              <a:rPr lang="en-US" sz="2000" b="1" dirty="0" err="1">
                <a:latin typeface="Carlito"/>
                <a:cs typeface="Carlito"/>
              </a:rPr>
              <a:t>bentuk</a:t>
            </a:r>
            <a:r>
              <a:rPr lang="en-US" sz="2000" b="1" spc="305" dirty="0">
                <a:latin typeface="Carlito"/>
                <a:cs typeface="Carlito"/>
              </a:rPr>
              <a:t>  </a:t>
            </a:r>
            <a:r>
              <a:rPr lang="en-US" sz="2000" b="1" dirty="0">
                <a:latin typeface="Carlito"/>
                <a:cs typeface="Carlito"/>
              </a:rPr>
              <a:t>pot</a:t>
            </a:r>
            <a:r>
              <a:rPr lang="en-US" sz="2000" b="1" spc="305" dirty="0">
                <a:latin typeface="Carlito"/>
                <a:cs typeface="Carlito"/>
              </a:rPr>
              <a:t>  </a:t>
            </a:r>
            <a:r>
              <a:rPr lang="en-US" sz="2000" spc="-10" dirty="0" err="1">
                <a:latin typeface="Carlito"/>
                <a:cs typeface="Carlito"/>
              </a:rPr>
              <a:t>terhadap</a:t>
            </a:r>
            <a:r>
              <a:rPr lang="en-US" sz="2000" spc="-10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pertumbuhan</a:t>
            </a:r>
            <a:r>
              <a:rPr lang="en-US" sz="2000" spc="75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tanaman</a:t>
            </a:r>
            <a:r>
              <a:rPr lang="en-US" sz="2000" dirty="0">
                <a:latin typeface="Carlito"/>
                <a:cs typeface="Carlito"/>
              </a:rPr>
              <a:t>.</a:t>
            </a:r>
            <a:r>
              <a:rPr lang="en-US" sz="2000" spc="75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Bentuk</a:t>
            </a:r>
            <a:r>
              <a:rPr lang="en-US" sz="2000" spc="80" dirty="0">
                <a:latin typeface="Carlito"/>
                <a:cs typeface="Carlito"/>
              </a:rPr>
              <a:t> </a:t>
            </a:r>
            <a:r>
              <a:rPr lang="en-US" sz="2000" dirty="0">
                <a:latin typeface="Carlito"/>
                <a:cs typeface="Carlito"/>
              </a:rPr>
              <a:t>pot</a:t>
            </a:r>
            <a:r>
              <a:rPr lang="en-US" sz="2000" spc="75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dibedakan</a:t>
            </a:r>
            <a:r>
              <a:rPr lang="en-US" sz="2000" spc="80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menjadi</a:t>
            </a:r>
            <a:r>
              <a:rPr lang="en-US" sz="2000" spc="75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empat</a:t>
            </a:r>
            <a:r>
              <a:rPr lang="en-US" sz="2000" spc="80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jenis</a:t>
            </a:r>
            <a:r>
              <a:rPr lang="en-US" sz="2000" spc="75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yaitu</a:t>
            </a:r>
            <a:r>
              <a:rPr lang="en-US" sz="2000" spc="100" dirty="0">
                <a:latin typeface="Carlito"/>
                <a:cs typeface="Carlito"/>
              </a:rPr>
              <a:t> </a:t>
            </a:r>
            <a:r>
              <a:rPr lang="en-US" sz="2000" b="1" dirty="0" err="1">
                <a:latin typeface="Carlito"/>
                <a:cs typeface="Carlito"/>
              </a:rPr>
              <a:t>bulat</a:t>
            </a:r>
            <a:r>
              <a:rPr lang="en-US" sz="2000" dirty="0">
                <a:latin typeface="Carlito"/>
                <a:cs typeface="Carlito"/>
              </a:rPr>
              <a:t>,</a:t>
            </a:r>
            <a:r>
              <a:rPr lang="en-US" sz="2000" spc="80" dirty="0">
                <a:latin typeface="Carlito"/>
                <a:cs typeface="Carlito"/>
              </a:rPr>
              <a:t> </a:t>
            </a:r>
            <a:r>
              <a:rPr lang="en-US" sz="2000" b="1" spc="-10" dirty="0" err="1">
                <a:latin typeface="Carlito"/>
                <a:cs typeface="Carlito"/>
              </a:rPr>
              <a:t>persegi</a:t>
            </a:r>
            <a:r>
              <a:rPr lang="en-US" sz="2000" b="1" spc="-10" dirty="0">
                <a:latin typeface="Carlito"/>
                <a:cs typeface="Carlito"/>
              </a:rPr>
              <a:t>, </a:t>
            </a:r>
            <a:r>
              <a:rPr lang="en-US" sz="2000" b="1" dirty="0" err="1">
                <a:latin typeface="Carlito"/>
                <a:cs typeface="Carlito"/>
              </a:rPr>
              <a:t>segitiga</a:t>
            </a:r>
            <a:r>
              <a:rPr lang="en-US" sz="2000" b="1" spc="75" dirty="0">
                <a:latin typeface="Carlito"/>
                <a:cs typeface="Carlito"/>
              </a:rPr>
              <a:t> </a:t>
            </a:r>
            <a:r>
              <a:rPr lang="en-US" sz="2000" b="1" dirty="0">
                <a:latin typeface="Carlito"/>
                <a:cs typeface="Carlito"/>
              </a:rPr>
              <a:t>dan</a:t>
            </a:r>
            <a:r>
              <a:rPr lang="en-US" sz="2000" b="1" spc="80" dirty="0">
                <a:latin typeface="Carlito"/>
                <a:cs typeface="Carlito"/>
              </a:rPr>
              <a:t> </a:t>
            </a:r>
            <a:r>
              <a:rPr lang="en-US" sz="2000" b="1" dirty="0" err="1">
                <a:latin typeface="Carlito"/>
                <a:cs typeface="Carlito"/>
              </a:rPr>
              <a:t>segilima</a:t>
            </a:r>
            <a:r>
              <a:rPr lang="en-US" sz="2000" dirty="0">
                <a:latin typeface="Carlito"/>
                <a:cs typeface="Carlito"/>
              </a:rPr>
              <a:t>.</a:t>
            </a:r>
            <a:r>
              <a:rPr lang="en-US" sz="2000" spc="80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Percobaan</a:t>
            </a:r>
            <a:r>
              <a:rPr lang="en-US" sz="2000" spc="80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diulang</a:t>
            </a:r>
            <a:r>
              <a:rPr lang="en-US" sz="2000" spc="75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sebanyak</a:t>
            </a:r>
            <a:r>
              <a:rPr lang="en-US" sz="2000" spc="80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tiga</a:t>
            </a:r>
            <a:r>
              <a:rPr lang="en-US" sz="2000" spc="80" dirty="0">
                <a:latin typeface="Carlito"/>
                <a:cs typeface="Carlito"/>
              </a:rPr>
              <a:t> </a:t>
            </a:r>
            <a:r>
              <a:rPr lang="en-US" sz="2000" dirty="0">
                <a:latin typeface="Carlito"/>
                <a:cs typeface="Carlito"/>
              </a:rPr>
              <a:t>kali.</a:t>
            </a:r>
            <a:r>
              <a:rPr lang="en-US" sz="2000" spc="75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Rancangan</a:t>
            </a:r>
            <a:r>
              <a:rPr lang="en-US" sz="2000" spc="80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percobaan</a:t>
            </a:r>
            <a:r>
              <a:rPr lang="en-US" sz="2000" spc="80" dirty="0">
                <a:latin typeface="Carlito"/>
                <a:cs typeface="Carlito"/>
              </a:rPr>
              <a:t> </a:t>
            </a:r>
            <a:r>
              <a:rPr lang="en-US" sz="2000" spc="-20" dirty="0">
                <a:latin typeface="Carlito"/>
                <a:cs typeface="Carlito"/>
              </a:rPr>
              <a:t>yang </a:t>
            </a:r>
            <a:r>
              <a:rPr lang="en-US" sz="2000" dirty="0" err="1">
                <a:latin typeface="Carlito"/>
                <a:cs typeface="Carlito"/>
              </a:rPr>
              <a:t>digunakan</a:t>
            </a:r>
            <a:r>
              <a:rPr lang="en-US" sz="2000" spc="-50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dalam</a:t>
            </a:r>
            <a:r>
              <a:rPr lang="en-US" sz="2000" spc="-50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percobaan</a:t>
            </a:r>
            <a:r>
              <a:rPr lang="en-US" sz="2000" spc="-45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ini</a:t>
            </a:r>
            <a:r>
              <a:rPr lang="en-US" sz="2000" spc="-50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adalah</a:t>
            </a:r>
            <a:r>
              <a:rPr lang="en-US" sz="2000" spc="-30" dirty="0">
                <a:latin typeface="Carlito"/>
                <a:cs typeface="Carlito"/>
              </a:rPr>
              <a:t> </a:t>
            </a:r>
            <a:r>
              <a:rPr lang="en-US" sz="2000" b="1" spc="-10" dirty="0" err="1">
                <a:latin typeface="Carlito"/>
                <a:cs typeface="Carlito"/>
              </a:rPr>
              <a:t>rancangan</a:t>
            </a:r>
            <a:r>
              <a:rPr lang="en-US" sz="2000" b="1" spc="-45" dirty="0">
                <a:latin typeface="Carlito"/>
                <a:cs typeface="Carlito"/>
              </a:rPr>
              <a:t> </a:t>
            </a:r>
            <a:r>
              <a:rPr lang="en-US" sz="2000" b="1" dirty="0" err="1">
                <a:latin typeface="Carlito"/>
                <a:cs typeface="Carlito"/>
              </a:rPr>
              <a:t>faktor</a:t>
            </a:r>
            <a:r>
              <a:rPr lang="en-US" sz="2000" b="1" spc="-50" dirty="0">
                <a:latin typeface="Carlito"/>
                <a:cs typeface="Carlito"/>
              </a:rPr>
              <a:t> </a:t>
            </a:r>
            <a:r>
              <a:rPr lang="en-US" sz="2000" b="1" dirty="0" err="1">
                <a:latin typeface="Carlito"/>
                <a:cs typeface="Carlito"/>
              </a:rPr>
              <a:t>tunggal</a:t>
            </a:r>
            <a:r>
              <a:rPr lang="en-US" sz="2000" b="1" spc="-45" dirty="0">
                <a:latin typeface="Carlito"/>
                <a:cs typeface="Carlito"/>
              </a:rPr>
              <a:t> </a:t>
            </a:r>
            <a:r>
              <a:rPr lang="en-US" sz="2000" b="1" dirty="0">
                <a:latin typeface="Carlito"/>
                <a:cs typeface="Carlito"/>
              </a:rPr>
              <a:t>RAL</a:t>
            </a:r>
            <a:r>
              <a:rPr lang="en-US" sz="2000" dirty="0">
                <a:latin typeface="Carlito"/>
                <a:cs typeface="Carlito"/>
              </a:rPr>
              <a:t>.</a:t>
            </a:r>
            <a:r>
              <a:rPr lang="en-US" sz="2000" spc="-50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Respon</a:t>
            </a:r>
            <a:r>
              <a:rPr lang="en-US" sz="2000" spc="-45" dirty="0">
                <a:latin typeface="Carlito"/>
                <a:cs typeface="Carlito"/>
              </a:rPr>
              <a:t> </a:t>
            </a:r>
            <a:r>
              <a:rPr lang="en-US" sz="2000" dirty="0">
                <a:latin typeface="Carlito"/>
                <a:cs typeface="Carlito"/>
              </a:rPr>
              <a:t>yang</a:t>
            </a:r>
            <a:r>
              <a:rPr lang="en-US" sz="2000" spc="-45" dirty="0">
                <a:latin typeface="Carlito"/>
                <a:cs typeface="Carlito"/>
              </a:rPr>
              <a:t> </a:t>
            </a:r>
            <a:r>
              <a:rPr lang="en-US" sz="2000" spc="-10" dirty="0" err="1">
                <a:latin typeface="Carlito"/>
                <a:cs typeface="Carlito"/>
              </a:rPr>
              <a:t>diukur</a:t>
            </a:r>
            <a:r>
              <a:rPr lang="en-US" sz="2000" spc="-10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dalam</a:t>
            </a:r>
            <a:r>
              <a:rPr lang="en-US" sz="2000" spc="204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percobaan</a:t>
            </a:r>
            <a:r>
              <a:rPr lang="en-US" sz="2000" spc="210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ini</a:t>
            </a:r>
            <a:r>
              <a:rPr lang="en-US" sz="2000" spc="210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adalah</a:t>
            </a:r>
            <a:r>
              <a:rPr lang="en-US" sz="2000" spc="225" dirty="0">
                <a:latin typeface="Carlito"/>
                <a:cs typeface="Carlito"/>
              </a:rPr>
              <a:t> </a:t>
            </a:r>
            <a:r>
              <a:rPr lang="en-US" sz="2000" b="1" dirty="0" err="1">
                <a:latin typeface="Carlito"/>
                <a:cs typeface="Carlito"/>
              </a:rPr>
              <a:t>jumlah</a:t>
            </a:r>
            <a:r>
              <a:rPr lang="en-US" sz="2000" b="1" spc="210" dirty="0">
                <a:latin typeface="Carlito"/>
                <a:cs typeface="Carlito"/>
              </a:rPr>
              <a:t> </a:t>
            </a:r>
            <a:r>
              <a:rPr lang="en-US" sz="2000" b="1" dirty="0">
                <a:latin typeface="Carlito"/>
                <a:cs typeface="Carlito"/>
              </a:rPr>
              <a:t>tunas</a:t>
            </a:r>
            <a:r>
              <a:rPr lang="en-US" sz="2000" b="1" spc="204" dirty="0">
                <a:latin typeface="Carlito"/>
                <a:cs typeface="Carlito"/>
              </a:rPr>
              <a:t> </a:t>
            </a:r>
            <a:r>
              <a:rPr lang="en-US" sz="2000" b="1" dirty="0">
                <a:latin typeface="Carlito"/>
                <a:cs typeface="Carlito"/>
              </a:rPr>
              <a:t>yang</a:t>
            </a:r>
            <a:r>
              <a:rPr lang="en-US" sz="2000" b="1" spc="210" dirty="0">
                <a:latin typeface="Carlito"/>
                <a:cs typeface="Carlito"/>
              </a:rPr>
              <a:t> </a:t>
            </a:r>
            <a:r>
              <a:rPr lang="en-US" sz="2000" b="1" dirty="0" err="1">
                <a:latin typeface="Carlito"/>
                <a:cs typeface="Carlito"/>
              </a:rPr>
              <a:t>muncul</a:t>
            </a:r>
            <a:r>
              <a:rPr lang="en-US" sz="2000" b="1" spc="229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setelah</a:t>
            </a:r>
            <a:r>
              <a:rPr lang="en-US" sz="2000" spc="204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satu</a:t>
            </a:r>
            <a:r>
              <a:rPr lang="en-US" sz="2000" spc="210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bulan</a:t>
            </a:r>
            <a:r>
              <a:rPr lang="en-US" sz="2000" spc="210" dirty="0">
                <a:latin typeface="Carlito"/>
                <a:cs typeface="Carlito"/>
              </a:rPr>
              <a:t> </a:t>
            </a:r>
            <a:r>
              <a:rPr lang="en-US" sz="2000" spc="-10" dirty="0" err="1">
                <a:latin typeface="Carlito"/>
                <a:cs typeface="Carlito"/>
              </a:rPr>
              <a:t>percobaan</a:t>
            </a:r>
            <a:r>
              <a:rPr lang="en-US" sz="2000" spc="-10" dirty="0">
                <a:latin typeface="Carlito"/>
                <a:cs typeface="Carlito"/>
              </a:rPr>
              <a:t>. </a:t>
            </a:r>
            <a:r>
              <a:rPr lang="en-US" sz="2000" dirty="0">
                <a:latin typeface="Carlito"/>
                <a:cs typeface="Carlito"/>
              </a:rPr>
              <a:t>Data</a:t>
            </a:r>
            <a:r>
              <a:rPr lang="en-US" sz="2000" spc="-65" dirty="0">
                <a:latin typeface="Carlito"/>
                <a:cs typeface="Carlito"/>
              </a:rPr>
              <a:t> </a:t>
            </a:r>
            <a:r>
              <a:rPr lang="en-US" sz="2000" dirty="0">
                <a:latin typeface="Carlito"/>
                <a:cs typeface="Carlito"/>
              </a:rPr>
              <a:t>yang</a:t>
            </a:r>
            <a:r>
              <a:rPr lang="en-US" sz="2000" spc="-65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diperoleh</a:t>
            </a:r>
            <a:r>
              <a:rPr lang="en-US" sz="2000" spc="-65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sebagai</a:t>
            </a:r>
            <a:r>
              <a:rPr lang="en-US" sz="2000" spc="-60" dirty="0">
                <a:latin typeface="Carlito"/>
                <a:cs typeface="Carlito"/>
              </a:rPr>
              <a:t> </a:t>
            </a:r>
            <a:r>
              <a:rPr lang="en-US" sz="2000" dirty="0" err="1">
                <a:latin typeface="Carlito"/>
                <a:cs typeface="Carlito"/>
              </a:rPr>
              <a:t>berikut</a:t>
            </a:r>
            <a:r>
              <a:rPr lang="en-US" sz="2000" spc="-65" dirty="0">
                <a:latin typeface="Carlito"/>
                <a:cs typeface="Carlito"/>
              </a:rPr>
              <a:t> </a:t>
            </a:r>
            <a:r>
              <a:rPr lang="en-US" sz="2000" spc="-50" dirty="0">
                <a:latin typeface="Carlito"/>
                <a:cs typeface="Carlito"/>
              </a:rPr>
              <a:t>:</a:t>
            </a:r>
            <a:endParaRPr lang="en-US" sz="2000" dirty="0">
              <a:latin typeface="Carlito"/>
              <a:cs typeface="Carlito"/>
            </a:endParaRPr>
          </a:p>
        </p:txBody>
      </p:sp>
      <p:graphicFrame>
        <p:nvGraphicFramePr>
          <p:cNvPr id="3" name="object 4">
            <a:extLst>
              <a:ext uri="{FF2B5EF4-FFF2-40B4-BE49-F238E27FC236}">
                <a16:creationId xmlns:a16="http://schemas.microsoft.com/office/drawing/2014/main" id="{122E5FCA-9594-1025-55A3-CDA9EAF5A6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9709399"/>
              </p:ext>
            </p:extLst>
          </p:nvPr>
        </p:nvGraphicFramePr>
        <p:xfrm>
          <a:off x="2237313" y="3450197"/>
          <a:ext cx="7165995" cy="217609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914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914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914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914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2682">
                <a:tc rowSpan="2">
                  <a:txBody>
                    <a:bodyPr/>
                    <a:lstStyle/>
                    <a:p>
                      <a:pPr marL="255904" marR="248285" indent="29209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800" b="1" spc="-10" dirty="0">
                          <a:latin typeface="Arial"/>
                          <a:cs typeface="Arial"/>
                        </a:rPr>
                        <a:t>Perlakuan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bentuk</a:t>
                      </a:r>
                      <a:r>
                        <a:rPr sz="1800" b="1" spc="-3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25" dirty="0">
                          <a:latin typeface="Arial"/>
                          <a:cs typeface="Arial"/>
                        </a:rPr>
                        <a:t>pot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939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b="1" spc="-10" dirty="0">
                          <a:latin typeface="Arial"/>
                          <a:cs typeface="Arial"/>
                        </a:rPr>
                        <a:t>Ulangan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2682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939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b="1" spc="-50" dirty="0"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b="1" spc="-50" dirty="0">
                          <a:latin typeface="Arial"/>
                          <a:cs typeface="Arial"/>
                        </a:rPr>
                        <a:t>2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b="1" spc="-50" dirty="0">
                          <a:latin typeface="Arial"/>
                          <a:cs typeface="Arial"/>
                        </a:rPr>
                        <a:t>3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2682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Bulat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8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7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7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2682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Persegi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5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4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5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2682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Segitiga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3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2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3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2682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Segilima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7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6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7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A40D3833-13DA-DEC7-D45B-D74EC019EB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386" y="5987907"/>
            <a:ext cx="2674620" cy="700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1093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EE913B-7EF2-CBEB-CC19-111DD53685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A17C0D1-2BFC-16F3-0401-0B1EDE02158D}"/>
                  </a:ext>
                </a:extLst>
              </p:cNvPr>
              <p:cNvSpPr txBox="1"/>
              <p:nvPr/>
            </p:nvSpPr>
            <p:spPr>
              <a:xfrm>
                <a:off x="419100" y="245430"/>
                <a:ext cx="11353800" cy="608493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lvl="0" indent="-342900">
                  <a:lnSpc>
                    <a:spcPct val="107000"/>
                  </a:lnSpc>
                  <a:spcAft>
                    <a:spcPts val="800"/>
                  </a:spcAft>
                  <a:buFont typeface="+mj-lt"/>
                  <a:buAutoNum type="alphaLcPeriod"/>
                </a:pPr>
                <a:r>
                  <a:rPr lang="en-US" sz="1800" b="1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Model Linier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Secara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umum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dari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model linier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aditif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dari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RAL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untuk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kasus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ini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adalah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sebagai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berikut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𝜇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atau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𝜇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Keterangan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= 1,2,3,4 ;  j = 1,2,3 ;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~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(0,</m:t>
                    </m:r>
                    <m:sSup>
                      <m:sSup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sv-SE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jumlah tunas yang muncul setelah satu bulan pada perlakuan bentuk pot ke i dan ulangan ke j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𝜇</m:t>
                    </m:r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rataan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umum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sv-SE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pengaruh perlakuan bentuk pot ke i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pengaruh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galat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dari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perlakuan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bentuk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pot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ke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ulangan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ke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j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342900" lvl="0" indent="-342900">
                  <a:lnSpc>
                    <a:spcPct val="107000"/>
                  </a:lnSpc>
                  <a:spcAft>
                    <a:spcPts val="800"/>
                  </a:spcAft>
                  <a:buFont typeface="+mj-lt"/>
                  <a:buAutoNum type="alphaLcPeriod" startAt="2"/>
                </a:pPr>
                <a:r>
                  <a:rPr lang="en-US" sz="1800" b="1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Hipotesis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r>
                  <a:rPr lang="en-US" sz="1800" kern="100" baseline="-25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i="1" kern="10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𝜇</m:t>
                    </m:r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(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semua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jenis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pot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memberikan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respons yang sama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r>
                  <a:rPr lang="en-US" sz="1800" kern="100" baseline="-25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: Minimal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ada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sepasang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jenis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pot (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i,j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) Dimana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≠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Atau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r>
                  <a:rPr lang="en-US" sz="1800" kern="100" baseline="-25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=0</m:t>
                    </m:r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(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jenis pot 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tidak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berpengaruh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terhadap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respons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yang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diamati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r>
                  <a:rPr lang="en-US" sz="1800" kern="100" baseline="-25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: Minimal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ada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satu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jenis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pot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dimana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≠0</m:t>
                    </m:r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= 1,2,3,4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A17C0D1-2BFC-16F3-0401-0B1EDE0215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9100" y="245430"/>
                <a:ext cx="11353800" cy="6084936"/>
              </a:xfrm>
              <a:prstGeom prst="rect">
                <a:avLst/>
              </a:prstGeom>
              <a:blipFill>
                <a:blip r:embed="rId2"/>
                <a:stretch>
                  <a:fillRect l="-483" t="-501" b="-6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27E526AB-A81D-5515-9E2E-35556B12A8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386" y="5987907"/>
            <a:ext cx="2674620" cy="700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0130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18D3EF-226A-5435-A4A7-25648832A9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3">
            <a:extLst>
              <a:ext uri="{FF2B5EF4-FFF2-40B4-BE49-F238E27FC236}">
                <a16:creationId xmlns:a16="http://schemas.microsoft.com/office/drawing/2014/main" id="{91C77545-85DF-33A8-EBB0-2E124DE8E0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6821038"/>
              </p:ext>
            </p:extLst>
          </p:nvPr>
        </p:nvGraphicFramePr>
        <p:xfrm>
          <a:off x="1988708" y="272729"/>
          <a:ext cx="5748613" cy="331407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689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0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8762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3439">
                <a:tc rowSpan="2">
                  <a:txBody>
                    <a:bodyPr/>
                    <a:lstStyle/>
                    <a:p>
                      <a:pPr marL="203200" marR="195580" indent="29209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1800" b="1" spc="-10" dirty="0">
                          <a:latin typeface="Arial"/>
                          <a:cs typeface="Arial"/>
                        </a:rPr>
                        <a:t>Perlakuan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bentuk</a:t>
                      </a:r>
                      <a:r>
                        <a:rPr sz="1800" b="1" spc="-3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25" dirty="0">
                          <a:latin typeface="Arial"/>
                          <a:cs typeface="Arial"/>
                        </a:rPr>
                        <a:t>pot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8445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596265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b="1" spc="-10" dirty="0">
                          <a:latin typeface="Arial"/>
                          <a:cs typeface="Arial"/>
                        </a:rPr>
                        <a:t>Ulangan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3439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8445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b="1" spc="-50" dirty="0"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b="1" spc="-50" dirty="0">
                          <a:latin typeface="Arial"/>
                          <a:cs typeface="Arial"/>
                        </a:rPr>
                        <a:t>2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b="1" spc="-50" dirty="0">
                          <a:latin typeface="Arial"/>
                          <a:cs typeface="Arial"/>
                        </a:rPr>
                        <a:t>3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25" dirty="0">
                          <a:latin typeface="Arial"/>
                          <a:cs typeface="Arial"/>
                        </a:rPr>
                        <a:t>Yi.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3439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Bulat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8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7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7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25" dirty="0">
                          <a:latin typeface="Arial"/>
                          <a:cs typeface="Arial"/>
                        </a:rPr>
                        <a:t>22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3439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Persegi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5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4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5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25" dirty="0">
                          <a:latin typeface="Arial"/>
                          <a:cs typeface="Arial"/>
                        </a:rPr>
                        <a:t>14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3439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Segitiga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3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2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3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8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3439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Segilima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7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6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7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25" dirty="0">
                          <a:latin typeface="Arial"/>
                          <a:cs typeface="Arial"/>
                        </a:rPr>
                        <a:t>20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3439">
                <a:tc gridSpan="4"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25" dirty="0">
                          <a:latin typeface="Arial"/>
                          <a:cs typeface="Arial"/>
                        </a:rPr>
                        <a:t>Y..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25" dirty="0">
                          <a:latin typeface="Arial"/>
                          <a:cs typeface="Arial"/>
                        </a:rPr>
                        <a:t>64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3" name="object 4">
            <a:extLst>
              <a:ext uri="{FF2B5EF4-FFF2-40B4-BE49-F238E27FC236}">
                <a16:creationId xmlns:a16="http://schemas.microsoft.com/office/drawing/2014/main" id="{97420CA0-039E-520B-0655-C70C02610D12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65172" y="3586802"/>
            <a:ext cx="7255747" cy="2781342"/>
          </a:xfrm>
          <a:prstGeom prst="rect">
            <a:avLst/>
          </a:prstGeom>
        </p:spPr>
      </p:pic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9AFE2501-28F9-9D81-CB3D-68C59D447F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386" y="5987907"/>
            <a:ext cx="2674620" cy="700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292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9147BB0-AC79-598C-DAC3-3D32CD0620BF}"/>
              </a:ext>
            </a:extLst>
          </p:cNvPr>
          <p:cNvSpPr txBox="1"/>
          <p:nvPr/>
        </p:nvSpPr>
        <p:spPr>
          <a:xfrm>
            <a:off x="530087" y="371061"/>
            <a:ext cx="78055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OUTLINE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28A410E0-790E-6796-274D-2D1F0D55C06D}"/>
              </a:ext>
            </a:extLst>
          </p:cNvPr>
          <p:cNvSpPr txBox="1"/>
          <p:nvPr/>
        </p:nvSpPr>
        <p:spPr>
          <a:xfrm>
            <a:off x="654685" y="1705268"/>
            <a:ext cx="3846976" cy="324960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400" dirty="0" err="1">
                <a:latin typeface="Carlito"/>
                <a:cs typeface="Carlito"/>
              </a:rPr>
              <a:t>Perbandingan</a:t>
            </a:r>
            <a:r>
              <a:rPr lang="en-US" sz="2400" dirty="0">
                <a:latin typeface="Carlito"/>
                <a:cs typeface="Carlito"/>
              </a:rPr>
              <a:t> </a:t>
            </a:r>
            <a:r>
              <a:rPr lang="en-US" sz="2400" dirty="0" err="1">
                <a:latin typeface="Carlito"/>
                <a:cs typeface="Carlito"/>
              </a:rPr>
              <a:t>Bergamda</a:t>
            </a:r>
            <a:endParaRPr sz="2400" dirty="0">
              <a:latin typeface="Carlito"/>
              <a:cs typeface="Carlito"/>
            </a:endParaRPr>
          </a:p>
          <a:p>
            <a:pPr marL="469265" indent="-366395">
              <a:lnSpc>
                <a:spcPct val="100000"/>
              </a:lnSpc>
              <a:buFont typeface="Arial"/>
              <a:buChar char="●"/>
              <a:tabLst>
                <a:tab pos="469265" algn="l"/>
              </a:tabLst>
            </a:pPr>
            <a:r>
              <a:rPr lang="en-US" sz="2400" spc="-10" dirty="0">
                <a:latin typeface="Carlito"/>
                <a:cs typeface="Carlito"/>
              </a:rPr>
              <a:t>Uji </a:t>
            </a:r>
            <a:r>
              <a:rPr sz="2400" spc="-10" dirty="0">
                <a:latin typeface="Carlito"/>
                <a:cs typeface="Carlito"/>
              </a:rPr>
              <a:t>LSD/BNT</a:t>
            </a:r>
            <a:endParaRPr sz="2400" dirty="0">
              <a:latin typeface="Carlito"/>
              <a:cs typeface="Carlito"/>
            </a:endParaRPr>
          </a:p>
          <a:p>
            <a:pPr marL="469265" indent="-366395">
              <a:lnSpc>
                <a:spcPct val="100000"/>
              </a:lnSpc>
              <a:buFont typeface="Arial"/>
              <a:buChar char="●"/>
              <a:tabLst>
                <a:tab pos="469265" algn="l"/>
              </a:tabLst>
            </a:pPr>
            <a:r>
              <a:rPr lang="en-US" sz="2400" spc="-10" dirty="0">
                <a:latin typeface="Carlito"/>
                <a:cs typeface="Carlito"/>
              </a:rPr>
              <a:t>Uji </a:t>
            </a:r>
            <a:r>
              <a:rPr sz="2400" spc="-10" dirty="0">
                <a:latin typeface="Carlito"/>
                <a:cs typeface="Carlito"/>
              </a:rPr>
              <a:t>Tukey</a:t>
            </a:r>
            <a:r>
              <a:rPr lang="en-US" sz="2400" spc="-10" dirty="0">
                <a:latin typeface="Carlito"/>
                <a:cs typeface="Carlito"/>
              </a:rPr>
              <a:t>/BNJ</a:t>
            </a:r>
            <a:endParaRPr sz="2400" dirty="0">
              <a:latin typeface="Carlito"/>
              <a:cs typeface="Carlito"/>
            </a:endParaRPr>
          </a:p>
          <a:p>
            <a:pPr marL="469265" indent="-366395">
              <a:lnSpc>
                <a:spcPct val="100000"/>
              </a:lnSpc>
              <a:buFont typeface="Arial"/>
              <a:buChar char="●"/>
              <a:tabLst>
                <a:tab pos="469265" algn="l"/>
              </a:tabLst>
            </a:pPr>
            <a:r>
              <a:rPr lang="en-US" sz="2400" spc="-10" dirty="0">
                <a:latin typeface="Carlito"/>
                <a:cs typeface="Carlito"/>
              </a:rPr>
              <a:t>Uji </a:t>
            </a:r>
            <a:r>
              <a:rPr sz="2400" spc="-10" dirty="0">
                <a:latin typeface="Carlito"/>
                <a:cs typeface="Carlito"/>
              </a:rPr>
              <a:t>Duncan</a:t>
            </a:r>
            <a:r>
              <a:rPr lang="en-US" sz="2400" spc="-10" dirty="0">
                <a:latin typeface="Carlito"/>
                <a:cs typeface="Carlito"/>
              </a:rPr>
              <a:t>/DMRT</a:t>
            </a:r>
            <a:endParaRPr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2160"/>
              </a:spcBef>
            </a:pPr>
            <a:r>
              <a:rPr lang="en-US" sz="2400" dirty="0" err="1">
                <a:latin typeface="Carlito"/>
                <a:cs typeface="Carlito"/>
              </a:rPr>
              <a:t>Pembandingan</a:t>
            </a:r>
            <a:r>
              <a:rPr lang="en-US" sz="2400" dirty="0">
                <a:latin typeface="Carlito"/>
                <a:cs typeface="Carlito"/>
              </a:rPr>
              <a:t> </a:t>
            </a:r>
            <a:r>
              <a:rPr lang="en-US" sz="2400" dirty="0" err="1">
                <a:latin typeface="Carlito"/>
                <a:cs typeface="Carlito"/>
              </a:rPr>
              <a:t>Terencana</a:t>
            </a:r>
            <a:endParaRPr sz="2400" dirty="0">
              <a:latin typeface="Carlito"/>
              <a:cs typeface="Carlito"/>
            </a:endParaRPr>
          </a:p>
          <a:p>
            <a:pPr marL="469265" indent="-366395">
              <a:lnSpc>
                <a:spcPct val="100000"/>
              </a:lnSpc>
              <a:buFont typeface="Arial"/>
              <a:buChar char="●"/>
              <a:tabLst>
                <a:tab pos="469265" algn="l"/>
              </a:tabLst>
            </a:pPr>
            <a:r>
              <a:rPr sz="2400" spc="-10" dirty="0">
                <a:latin typeface="Carlito"/>
                <a:cs typeface="Carlito"/>
              </a:rPr>
              <a:t>Bonferroni</a:t>
            </a:r>
            <a:endParaRPr sz="2400" dirty="0">
              <a:latin typeface="Carlito"/>
              <a:cs typeface="Carlito"/>
            </a:endParaRPr>
          </a:p>
          <a:p>
            <a:pPr marL="469265" indent="-366395">
              <a:lnSpc>
                <a:spcPct val="100000"/>
              </a:lnSpc>
              <a:buFont typeface="Arial"/>
              <a:buChar char="●"/>
              <a:tabLst>
                <a:tab pos="469265" algn="l"/>
              </a:tabLst>
            </a:pPr>
            <a:r>
              <a:rPr sz="2400" spc="-10" dirty="0">
                <a:latin typeface="Carlito"/>
                <a:cs typeface="Carlito"/>
              </a:rPr>
              <a:t>Kontras</a:t>
            </a:r>
            <a:r>
              <a:rPr sz="2400" spc="-75" dirty="0">
                <a:latin typeface="Carlito"/>
                <a:cs typeface="Carlito"/>
              </a:rPr>
              <a:t> </a:t>
            </a:r>
            <a:r>
              <a:rPr sz="2400" spc="-10" dirty="0">
                <a:latin typeface="Carlito"/>
                <a:cs typeface="Carlito"/>
              </a:rPr>
              <a:t>orthogonal</a:t>
            </a:r>
            <a:endParaRPr sz="2400" dirty="0">
              <a:latin typeface="Carlito"/>
              <a:cs typeface="Carlito"/>
            </a:endParaRPr>
          </a:p>
          <a:p>
            <a:pPr marL="469265" indent="-366395">
              <a:lnSpc>
                <a:spcPct val="100000"/>
              </a:lnSpc>
              <a:buFont typeface="Arial"/>
              <a:buChar char="●"/>
              <a:tabLst>
                <a:tab pos="469265" algn="l"/>
              </a:tabLst>
            </a:pPr>
            <a:r>
              <a:rPr sz="2400" spc="-10" dirty="0">
                <a:latin typeface="Carlito"/>
                <a:cs typeface="Carlito"/>
              </a:rPr>
              <a:t>Polinomial</a:t>
            </a:r>
            <a:r>
              <a:rPr sz="2400" spc="-55" dirty="0">
                <a:latin typeface="Carlito"/>
                <a:cs typeface="Carlito"/>
              </a:rPr>
              <a:t> </a:t>
            </a:r>
            <a:r>
              <a:rPr sz="2400" spc="-10" dirty="0">
                <a:latin typeface="Carlito"/>
                <a:cs typeface="Carlito"/>
              </a:rPr>
              <a:t>orthogonal</a:t>
            </a:r>
            <a:endParaRPr sz="1800" dirty="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34196814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3D437-A97F-852D-9398-7CE8985BB3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DE6FB4-3FC1-DCED-0008-CCD44AFD28AE}"/>
              </a:ext>
            </a:extLst>
          </p:cNvPr>
          <p:cNvSpPr txBox="1"/>
          <p:nvPr/>
        </p:nvSpPr>
        <p:spPr>
          <a:xfrm>
            <a:off x="274319" y="682923"/>
            <a:ext cx="6096000" cy="374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lphaLcPeriod" startAt="3"/>
            </a:pPr>
            <a:r>
              <a:rPr lang="en-US" sz="1800" b="1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Tabel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Sidik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Ragam</a:t>
            </a:r>
            <a:endParaRPr lang="en-ID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0101B22-9DE9-44AD-B749-CA19C0FEDC24}"/>
                  </a:ext>
                </a:extLst>
              </p:cNvPr>
              <p:cNvSpPr txBox="1"/>
              <p:nvPr/>
            </p:nvSpPr>
            <p:spPr>
              <a:xfrm>
                <a:off x="274320" y="4521852"/>
                <a:ext cx="11708218" cy="13846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lvl="0" indent="-342900">
                  <a:lnSpc>
                    <a:spcPct val="107000"/>
                  </a:lnSpc>
                  <a:spcAft>
                    <a:spcPts val="800"/>
                  </a:spcAft>
                  <a:buFont typeface="+mj-lt"/>
                  <a:buAutoNum type="alphaLcPeriod" startAt="4"/>
                </a:pPr>
                <a:r>
                  <a:rPr lang="en-US" sz="1800" b="1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Kesimpulan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7200" algn="just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Dari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hasil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diatas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h𝑖𝑡𝑢𝑛𝑔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b="0" i="1" kern="10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40.003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&gt;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𝑡𝑎𝑏𝑒𝑙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b="0" i="1" kern="10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4.066</m:t>
                    </m:r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maka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Tolak Ho,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sehingga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dapat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disimpulkan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bahwa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ada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perbedaan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pengaruh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bentuk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/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jenis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pot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terhadap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pertumbuhan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tanaman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atau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antara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bentuk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/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jenis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pot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memberikan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hasil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yang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berbeda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pada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taraf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nyata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5%</a:t>
                </a:r>
                <a:endParaRPr lang="en-US" sz="1800" kern="1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0101B22-9DE9-44AD-B749-CA19C0FEDC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320" y="4521852"/>
                <a:ext cx="11708218" cy="1384610"/>
              </a:xfrm>
              <a:prstGeom prst="rect">
                <a:avLst/>
              </a:prstGeom>
              <a:blipFill>
                <a:blip r:embed="rId2"/>
                <a:stretch>
                  <a:fillRect l="-416" t="-2643" r="-416" b="-61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3" name="object 3">
            <a:extLst>
              <a:ext uri="{FF2B5EF4-FFF2-40B4-BE49-F238E27FC236}">
                <a16:creationId xmlns:a16="http://schemas.microsoft.com/office/drawing/2014/main" id="{3B2B3942-3FE0-2898-62FB-FEB054832A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0123400"/>
              </p:ext>
            </p:extLst>
          </p:nvPr>
        </p:nvGraphicFramePr>
        <p:xfrm>
          <a:off x="508436" y="1530570"/>
          <a:ext cx="7625631" cy="195302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33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06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06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506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5061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901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724204">
                <a:tc>
                  <a:txBody>
                    <a:bodyPr/>
                    <a:lstStyle/>
                    <a:p>
                      <a:pPr marL="191770" marR="184785" indent="12827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800" b="1" spc="-10" dirty="0">
                          <a:latin typeface="Arial"/>
                          <a:cs typeface="Arial"/>
                        </a:rPr>
                        <a:t>Sumber keragaman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5206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0"/>
                        </a:spcBef>
                      </a:pPr>
                      <a:r>
                        <a:rPr sz="1800" b="1" spc="-25" dirty="0">
                          <a:latin typeface="Arial"/>
                          <a:cs typeface="Arial"/>
                        </a:rPr>
                        <a:t>db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1511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0"/>
                        </a:spcBef>
                      </a:pPr>
                      <a:r>
                        <a:rPr sz="1800" b="1" spc="-25" dirty="0">
                          <a:latin typeface="Arial"/>
                          <a:cs typeface="Arial"/>
                        </a:rPr>
                        <a:t>JK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511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0"/>
                        </a:spcBef>
                      </a:pPr>
                      <a:r>
                        <a:rPr sz="1800" b="1" spc="-25" dirty="0">
                          <a:latin typeface="Arial"/>
                          <a:cs typeface="Arial"/>
                        </a:rPr>
                        <a:t>KT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511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ct val="100000"/>
                        </a:lnSpc>
                        <a:spcBef>
                          <a:spcPts val="1190"/>
                        </a:spcBef>
                      </a:pPr>
                      <a:r>
                        <a:rPr sz="1800" b="1" spc="-20" dirty="0">
                          <a:latin typeface="Arial"/>
                          <a:cs typeface="Arial"/>
                        </a:rPr>
                        <a:t>Fhit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511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marL="203835" marR="195580" indent="8699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800" b="1" spc="-10" dirty="0">
                          <a:latin typeface="Arial"/>
                          <a:cs typeface="Arial"/>
                        </a:rPr>
                        <a:t>Ftabel 0,05(3,8)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5206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9606">
                <a:tc>
                  <a:txBody>
                    <a:bodyPr/>
                    <a:lstStyle/>
                    <a:p>
                      <a:pPr marL="8509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Perlakuan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3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marR="77470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40.0000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marR="77470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13.3333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marL="20129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40.0039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marL="56959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4.066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9606">
                <a:tc>
                  <a:txBody>
                    <a:bodyPr/>
                    <a:lstStyle/>
                    <a:p>
                      <a:pPr marL="8509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Galat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8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marR="77470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2.6667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marR="77470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0.3333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9606">
                <a:tc>
                  <a:txBody>
                    <a:bodyPr/>
                    <a:lstStyle/>
                    <a:p>
                      <a:pPr marL="8509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Total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25" dirty="0">
                          <a:latin typeface="Arial"/>
                          <a:cs typeface="Arial"/>
                        </a:rPr>
                        <a:t>11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marR="77470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42.6667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66225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F8BB31-0203-35E0-BEF1-D7FE94549C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6EDADF3B-AF88-30A7-7119-BCF352C769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386" y="5987907"/>
            <a:ext cx="2674620" cy="7001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1A373D3-0E6D-0F1A-133B-E941C10B23EC}"/>
              </a:ext>
            </a:extLst>
          </p:cNvPr>
          <p:cNvSpPr txBox="1"/>
          <p:nvPr/>
        </p:nvSpPr>
        <p:spPr>
          <a:xfrm>
            <a:off x="530086" y="371061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Bonferroni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6CEF85-AB18-7FAC-7C04-6F78AC693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192" y="1405667"/>
            <a:ext cx="9314795" cy="4367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2811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CCF79B-265B-09D1-01BA-DDA9E77298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332D9AB7-7588-46DE-3781-4AB3CE3AD2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386" y="5987907"/>
            <a:ext cx="2674620" cy="7001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66CABA3-F9BA-D163-B0BB-7FF9B56A0DC3}"/>
              </a:ext>
            </a:extLst>
          </p:cNvPr>
          <p:cNvSpPr txBox="1"/>
          <p:nvPr/>
        </p:nvSpPr>
        <p:spPr>
          <a:xfrm>
            <a:off x="530086" y="371061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Bonferroni</a:t>
            </a: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3C82E104-74F0-C0D5-3863-272A50255CF3}"/>
              </a:ext>
            </a:extLst>
          </p:cNvPr>
          <p:cNvSpPr txBox="1"/>
          <p:nvPr/>
        </p:nvSpPr>
        <p:spPr>
          <a:xfrm>
            <a:off x="896056" y="1150612"/>
            <a:ext cx="9074214" cy="1577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i="1" dirty="0" err="1">
                <a:cs typeface="Carlito"/>
              </a:rPr>
              <a:t>Studi</a:t>
            </a:r>
            <a:r>
              <a:rPr i="1" spc="-65" dirty="0">
                <a:cs typeface="Carlito"/>
              </a:rPr>
              <a:t> </a:t>
            </a:r>
            <a:r>
              <a:rPr i="1" spc="-10" dirty="0" err="1">
                <a:cs typeface="Carlito"/>
              </a:rPr>
              <a:t>Kasus</a:t>
            </a:r>
            <a:r>
              <a:rPr lang="en-US" i="1" spc="-10" dirty="0">
                <a:cs typeface="Carlito"/>
              </a:rPr>
              <a:t> 2</a:t>
            </a:r>
            <a:endParaRPr i="1" dirty="0">
              <a:cs typeface="Carlito"/>
            </a:endParaRPr>
          </a:p>
          <a:p>
            <a:pPr marL="249554">
              <a:lnSpc>
                <a:spcPct val="100000"/>
              </a:lnSpc>
              <a:spcBef>
                <a:spcPts val="1430"/>
              </a:spcBef>
            </a:pPr>
            <a:r>
              <a:rPr spc="-10" dirty="0">
                <a:cs typeface="Carlito"/>
              </a:rPr>
              <a:t>Rencana</a:t>
            </a:r>
            <a:r>
              <a:rPr spc="-40" dirty="0">
                <a:cs typeface="Carlito"/>
              </a:rPr>
              <a:t> </a:t>
            </a:r>
            <a:r>
              <a:rPr spc="-10" dirty="0">
                <a:cs typeface="Carlito"/>
              </a:rPr>
              <a:t>pengujian:</a:t>
            </a:r>
            <a:endParaRPr dirty="0">
              <a:cs typeface="Carlito"/>
            </a:endParaRPr>
          </a:p>
          <a:p>
            <a:pPr marL="706755" indent="-363855">
              <a:lnSpc>
                <a:spcPct val="100000"/>
              </a:lnSpc>
              <a:buAutoNum type="arabicPeriod"/>
              <a:tabLst>
                <a:tab pos="706755" algn="l"/>
              </a:tabLst>
            </a:pPr>
            <a:r>
              <a:rPr spc="-10" dirty="0">
                <a:cs typeface="Carlito"/>
              </a:rPr>
              <a:t>Apakah</a:t>
            </a:r>
            <a:r>
              <a:rPr spc="-45" dirty="0">
                <a:cs typeface="Carlito"/>
              </a:rPr>
              <a:t> </a:t>
            </a:r>
            <a:r>
              <a:rPr spc="-10" dirty="0">
                <a:cs typeface="Carlito"/>
              </a:rPr>
              <a:t>terdapat</a:t>
            </a:r>
            <a:r>
              <a:rPr spc="-45" dirty="0">
                <a:cs typeface="Carlito"/>
              </a:rPr>
              <a:t> </a:t>
            </a:r>
            <a:r>
              <a:rPr spc="-10" dirty="0">
                <a:cs typeface="Carlito"/>
              </a:rPr>
              <a:t>perbedaan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jumlah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tunas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dari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yang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pot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bulat</a:t>
            </a:r>
            <a:r>
              <a:rPr spc="-45" dirty="0">
                <a:cs typeface="Carlito"/>
              </a:rPr>
              <a:t> </a:t>
            </a:r>
            <a:r>
              <a:rPr spc="-10" dirty="0">
                <a:cs typeface="Carlito"/>
              </a:rPr>
              <a:t>dengan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pot</a:t>
            </a:r>
            <a:r>
              <a:rPr spc="-40" dirty="0">
                <a:cs typeface="Carlito"/>
              </a:rPr>
              <a:t> </a:t>
            </a:r>
            <a:r>
              <a:rPr spc="-10" dirty="0">
                <a:cs typeface="Carlito"/>
              </a:rPr>
              <a:t>lainnya?</a:t>
            </a:r>
            <a:endParaRPr dirty="0">
              <a:cs typeface="Carlito"/>
            </a:endParaRPr>
          </a:p>
          <a:p>
            <a:pPr marL="706755" marR="5080" indent="-363855">
              <a:lnSpc>
                <a:spcPct val="100000"/>
              </a:lnSpc>
              <a:buAutoNum type="arabicPeriod"/>
              <a:tabLst>
                <a:tab pos="706755" algn="l"/>
              </a:tabLst>
            </a:pPr>
            <a:r>
              <a:rPr spc="-10" dirty="0">
                <a:cs typeface="Carlito"/>
              </a:rPr>
              <a:t>Apakah</a:t>
            </a:r>
            <a:r>
              <a:rPr spc="-50" dirty="0">
                <a:cs typeface="Carlito"/>
              </a:rPr>
              <a:t> </a:t>
            </a:r>
            <a:r>
              <a:rPr dirty="0">
                <a:cs typeface="Carlito"/>
              </a:rPr>
              <a:t>ada</a:t>
            </a:r>
            <a:r>
              <a:rPr spc="-45" dirty="0">
                <a:cs typeface="Carlito"/>
              </a:rPr>
              <a:t> </a:t>
            </a:r>
            <a:r>
              <a:rPr spc="-10" dirty="0">
                <a:cs typeface="Carlito"/>
              </a:rPr>
              <a:t>perbedaan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jumlah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tunas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jika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pot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yang</a:t>
            </a:r>
            <a:r>
              <a:rPr spc="-45" dirty="0">
                <a:cs typeface="Carlito"/>
              </a:rPr>
              <a:t> </a:t>
            </a:r>
            <a:r>
              <a:rPr spc="-10" dirty="0">
                <a:cs typeface="Carlito"/>
              </a:rPr>
              <a:t>digunakan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adalah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pot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bulat</a:t>
            </a:r>
            <a:r>
              <a:rPr spc="-50" dirty="0">
                <a:cs typeface="Carlito"/>
              </a:rPr>
              <a:t> </a:t>
            </a:r>
            <a:r>
              <a:rPr dirty="0">
                <a:cs typeface="Carlito"/>
              </a:rPr>
              <a:t>dan</a:t>
            </a:r>
            <a:r>
              <a:rPr spc="-45" dirty="0">
                <a:cs typeface="Carlito"/>
              </a:rPr>
              <a:t> </a:t>
            </a:r>
            <a:r>
              <a:rPr spc="-25" dirty="0">
                <a:cs typeface="Carlito"/>
              </a:rPr>
              <a:t>pot </a:t>
            </a:r>
            <a:r>
              <a:rPr spc="-10" dirty="0">
                <a:cs typeface="Carlito"/>
              </a:rPr>
              <a:t>segilima?</a:t>
            </a:r>
            <a:endParaRPr dirty="0">
              <a:cs typeface="Carlito"/>
            </a:endParaRPr>
          </a:p>
        </p:txBody>
      </p:sp>
      <p:graphicFrame>
        <p:nvGraphicFramePr>
          <p:cNvPr id="6" name="object 4">
            <a:extLst>
              <a:ext uri="{FF2B5EF4-FFF2-40B4-BE49-F238E27FC236}">
                <a16:creationId xmlns:a16="http://schemas.microsoft.com/office/drawing/2014/main" id="{DF612738-70F1-621B-47D7-EA119199DB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8496720"/>
              </p:ext>
            </p:extLst>
          </p:nvPr>
        </p:nvGraphicFramePr>
        <p:xfrm>
          <a:off x="2141778" y="2998678"/>
          <a:ext cx="7452599" cy="259690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63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3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314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2817">
                <a:tc rowSpan="2">
                  <a:txBody>
                    <a:bodyPr/>
                    <a:lstStyle/>
                    <a:p>
                      <a:pPr marL="255904" marR="248285" indent="29209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sz="1800" b="1" spc="-10" dirty="0">
                          <a:latin typeface="Arial"/>
                          <a:cs typeface="Arial"/>
                        </a:rPr>
                        <a:t>Perlakuan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bentuk</a:t>
                      </a:r>
                      <a:r>
                        <a:rPr sz="1800" b="1" spc="-3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25" dirty="0">
                          <a:latin typeface="Arial"/>
                          <a:cs typeface="Arial"/>
                        </a:rPr>
                        <a:t>pot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939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b="1" spc="-10" dirty="0">
                          <a:latin typeface="Arial"/>
                          <a:cs typeface="Arial"/>
                        </a:rPr>
                        <a:t>Ulangan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817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939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b="1" spc="-50" dirty="0"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b="1" spc="-50" dirty="0">
                          <a:latin typeface="Arial"/>
                          <a:cs typeface="Arial"/>
                        </a:rPr>
                        <a:t>2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b="1" spc="-50" dirty="0">
                          <a:latin typeface="Arial"/>
                          <a:cs typeface="Arial"/>
                        </a:rPr>
                        <a:t>3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817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Bulat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8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7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7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2817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Persegi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5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4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5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2817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Segitiga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3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2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3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2817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Segilima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7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6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800" spc="-50" dirty="0">
                          <a:latin typeface="Arial"/>
                          <a:cs typeface="Arial"/>
                        </a:rPr>
                        <a:t>7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92254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6C020A-5EEC-F70A-89D4-381F794B7D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9E26621F-A3D2-FD3E-9E34-B9508F804D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206" y="6143612"/>
            <a:ext cx="2079800" cy="5444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22FF450-2E34-844F-C1CF-732189BCF4C9}"/>
              </a:ext>
            </a:extLst>
          </p:cNvPr>
          <p:cNvSpPr txBox="1"/>
          <p:nvPr/>
        </p:nvSpPr>
        <p:spPr>
          <a:xfrm>
            <a:off x="530086" y="371061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Bonferroni</a:t>
            </a:r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E9B26F5E-5D62-9279-BF60-E902AB2A8BC2}"/>
              </a:ext>
            </a:extLst>
          </p:cNvPr>
          <p:cNvSpPr txBox="1">
            <a:spLocks/>
          </p:cNvSpPr>
          <p:nvPr/>
        </p:nvSpPr>
        <p:spPr>
          <a:xfrm>
            <a:off x="696571" y="906746"/>
            <a:ext cx="10912347" cy="167994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9850" indent="0">
              <a:lnSpc>
                <a:spcPct val="100000"/>
              </a:lnSpc>
              <a:spcBef>
                <a:spcPts val="100"/>
              </a:spcBef>
              <a:buNone/>
            </a:pPr>
            <a:r>
              <a:rPr lang="en-US" sz="1800" i="1" dirty="0" err="1">
                <a:solidFill>
                  <a:schemeClr val="tx1"/>
                </a:solidFill>
                <a:latin typeface="+mn-lt"/>
                <a:cs typeface="Carlito"/>
              </a:rPr>
              <a:t>Studi</a:t>
            </a:r>
            <a:r>
              <a:rPr lang="en-US" sz="1800" i="1" spc="-65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i="1" spc="-10" dirty="0" err="1">
                <a:solidFill>
                  <a:schemeClr val="tx1"/>
                </a:solidFill>
                <a:latin typeface="+mn-lt"/>
                <a:cs typeface="Carlito"/>
              </a:rPr>
              <a:t>Kasus</a:t>
            </a:r>
            <a:r>
              <a:rPr lang="en-US" sz="1800" i="1" spc="-10" dirty="0">
                <a:solidFill>
                  <a:schemeClr val="tx1"/>
                </a:solidFill>
                <a:latin typeface="+mn-lt"/>
                <a:cs typeface="Carlito"/>
              </a:rPr>
              <a:t> 2</a:t>
            </a:r>
            <a:endParaRPr lang="en-US" sz="1800" i="1" dirty="0">
              <a:solidFill>
                <a:schemeClr val="tx1"/>
              </a:solidFill>
              <a:latin typeface="+mn-lt"/>
              <a:cs typeface="Carlito"/>
            </a:endParaRPr>
          </a:p>
          <a:p>
            <a:pPr marL="69850" indent="0">
              <a:lnSpc>
                <a:spcPct val="100000"/>
              </a:lnSpc>
              <a:spcBef>
                <a:spcPts val="100"/>
              </a:spcBef>
              <a:buNone/>
            </a:pPr>
            <a:endParaRPr lang="en-US" sz="1800" spc="-10" dirty="0">
              <a:solidFill>
                <a:schemeClr val="tx1"/>
              </a:solidFill>
              <a:latin typeface="+mn-lt"/>
              <a:cs typeface="Carlito"/>
            </a:endParaRPr>
          </a:p>
          <a:p>
            <a:pPr marL="69850" indent="0">
              <a:lnSpc>
                <a:spcPct val="100000"/>
              </a:lnSpc>
              <a:spcBef>
                <a:spcPts val="100"/>
              </a:spcBef>
              <a:buNone/>
            </a:pPr>
            <a:r>
              <a:rPr lang="en-US" sz="1800" spc="-10" dirty="0" err="1">
                <a:solidFill>
                  <a:schemeClr val="tx1"/>
                </a:solidFill>
                <a:latin typeface="+mn-lt"/>
                <a:cs typeface="Carlito"/>
              </a:rPr>
              <a:t>Rencana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  <a:cs typeface="Carlito"/>
              </a:rPr>
              <a:t>pengujian</a:t>
            </a:r>
            <a:r>
              <a:rPr lang="en-US" sz="1800" spc="-10" dirty="0">
                <a:solidFill>
                  <a:schemeClr val="tx1"/>
                </a:solidFill>
                <a:latin typeface="+mn-lt"/>
                <a:cs typeface="Carlito"/>
              </a:rPr>
              <a:t>:</a:t>
            </a:r>
          </a:p>
          <a:p>
            <a:pPr marL="803275" indent="-363220">
              <a:lnSpc>
                <a:spcPct val="100000"/>
              </a:lnSpc>
              <a:buFont typeface="Arial"/>
              <a:buAutoNum type="arabicPeriod"/>
              <a:tabLst>
                <a:tab pos="803275" algn="l"/>
              </a:tabLst>
            </a:pPr>
            <a:r>
              <a:rPr lang="en-US" sz="1800" spc="-10" dirty="0" err="1">
                <a:solidFill>
                  <a:schemeClr val="tx1"/>
                </a:solidFill>
                <a:latin typeface="+mn-lt"/>
                <a:cs typeface="Carlito"/>
              </a:rPr>
              <a:t>Apakah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  <a:cs typeface="Carlito"/>
              </a:rPr>
              <a:t>terdapat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  <a:cs typeface="Carlito"/>
              </a:rPr>
              <a:t>perbedaan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Carlito"/>
              </a:rPr>
              <a:t>jumlah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+mn-lt"/>
                <a:cs typeface="Carlito"/>
              </a:rPr>
              <a:t>tunas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Carlito"/>
              </a:rPr>
              <a:t>dari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+mn-lt"/>
                <a:cs typeface="Carlito"/>
              </a:rPr>
              <a:t>yang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+mn-lt"/>
                <a:cs typeface="Carlito"/>
              </a:rPr>
              <a:t>pot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Carlito"/>
              </a:rPr>
              <a:t>bulat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spc="-10" dirty="0">
                <a:solidFill>
                  <a:schemeClr val="tx1"/>
                </a:solidFill>
                <a:latin typeface="+mn-lt"/>
                <a:cs typeface="Carlito"/>
              </a:rPr>
              <a:t>(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  <a:cs typeface="Carlito"/>
              </a:rPr>
              <a:t>asumsikan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Carlito"/>
              </a:rPr>
              <a:t>sbg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spc="-20" dirty="0" err="1">
                <a:solidFill>
                  <a:schemeClr val="tx1"/>
                </a:solidFill>
                <a:latin typeface="+mn-lt"/>
                <a:cs typeface="Carlito"/>
              </a:rPr>
              <a:t>kontrol</a:t>
            </a:r>
            <a:r>
              <a:rPr lang="en-US" sz="1800" spc="-20" dirty="0">
                <a:solidFill>
                  <a:schemeClr val="tx1"/>
                </a:solidFill>
                <a:latin typeface="+mn-lt"/>
                <a:cs typeface="Carlito"/>
              </a:rPr>
              <a:t>)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  <a:cs typeface="Carlito"/>
              </a:rPr>
              <a:t>dengan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+mn-lt"/>
                <a:cs typeface="Carlito"/>
              </a:rPr>
              <a:t>pot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  <a:cs typeface="Carlito"/>
              </a:rPr>
              <a:t>lainnya</a:t>
            </a:r>
            <a:r>
              <a:rPr lang="en-US" sz="1800" spc="-10" dirty="0">
                <a:solidFill>
                  <a:schemeClr val="tx1"/>
                </a:solidFill>
                <a:latin typeface="+mn-lt"/>
                <a:cs typeface="Carlito"/>
              </a:rPr>
              <a:t>?</a:t>
            </a:r>
          </a:p>
          <a:p>
            <a:pPr marL="803275" indent="-363220">
              <a:lnSpc>
                <a:spcPct val="100000"/>
              </a:lnSpc>
              <a:buFont typeface="Arial"/>
              <a:buAutoNum type="arabicPeriod"/>
              <a:tabLst>
                <a:tab pos="803275" algn="l"/>
              </a:tabLst>
            </a:pPr>
            <a:r>
              <a:rPr lang="en-US" sz="1800" spc="-10" dirty="0" err="1">
                <a:solidFill>
                  <a:schemeClr val="tx1"/>
                </a:solidFill>
                <a:latin typeface="+mn-lt"/>
                <a:cs typeface="Carlito"/>
              </a:rPr>
              <a:t>Apakah</a:t>
            </a:r>
            <a:r>
              <a:rPr lang="en-US" sz="1800" spc="-45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Carlito"/>
              </a:rPr>
              <a:t>ada</a:t>
            </a:r>
            <a:r>
              <a:rPr lang="en-US" sz="1800" spc="-45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  <a:cs typeface="Carlito"/>
              </a:rPr>
              <a:t>perbedaan</a:t>
            </a:r>
            <a:r>
              <a:rPr lang="en-US" sz="1800" spc="-45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Carlito"/>
              </a:rPr>
              <a:t>jumlah</a:t>
            </a:r>
            <a:r>
              <a:rPr lang="en-US" sz="1800" spc="-45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+mn-lt"/>
                <a:cs typeface="Carlito"/>
              </a:rPr>
              <a:t>tunas</a:t>
            </a:r>
            <a:r>
              <a:rPr lang="en-US" sz="1800" spc="-45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Carlito"/>
              </a:rPr>
              <a:t>jika</a:t>
            </a:r>
            <a:r>
              <a:rPr lang="en-US" sz="1800" spc="-45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+mn-lt"/>
                <a:cs typeface="Carlito"/>
              </a:rPr>
              <a:t>pot</a:t>
            </a:r>
            <a:r>
              <a:rPr lang="en-US" sz="1800" spc="-45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+mn-lt"/>
                <a:cs typeface="Carlito"/>
              </a:rPr>
              <a:t>yang</a:t>
            </a:r>
            <a:r>
              <a:rPr lang="en-US" sz="1800" spc="-45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  <a:cs typeface="Carlito"/>
              </a:rPr>
              <a:t>digunakan</a:t>
            </a:r>
            <a:r>
              <a:rPr lang="en-US" sz="1800" spc="-45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Carlito"/>
              </a:rPr>
              <a:t>adalah</a:t>
            </a:r>
            <a:r>
              <a:rPr lang="en-US" sz="1800" spc="-45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+mn-lt"/>
                <a:cs typeface="Carlito"/>
              </a:rPr>
              <a:t>pot</a:t>
            </a:r>
            <a:r>
              <a:rPr lang="en-US" sz="1800" spc="-45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Carlito"/>
              </a:rPr>
              <a:t>bulat</a:t>
            </a:r>
            <a:r>
              <a:rPr lang="en-US" sz="1800" spc="-45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+mn-lt"/>
                <a:cs typeface="Carlito"/>
              </a:rPr>
              <a:t>dan</a:t>
            </a:r>
            <a:r>
              <a:rPr lang="en-US" sz="1800" spc="-45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+mn-lt"/>
                <a:cs typeface="Carlito"/>
              </a:rPr>
              <a:t>pot</a:t>
            </a:r>
            <a:r>
              <a:rPr lang="en-US" sz="1800" spc="-45" dirty="0">
                <a:solidFill>
                  <a:schemeClr val="tx1"/>
                </a:solidFill>
                <a:latin typeface="+mn-lt"/>
                <a:cs typeface="Carlito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  <a:cs typeface="Carlito"/>
              </a:rPr>
              <a:t>segilima</a:t>
            </a:r>
            <a:r>
              <a:rPr lang="en-US" sz="1800" spc="-10" dirty="0">
                <a:solidFill>
                  <a:schemeClr val="tx1"/>
                </a:solidFill>
                <a:latin typeface="+mn-lt"/>
                <a:cs typeface="Carlito"/>
              </a:rPr>
              <a:t>?</a:t>
            </a:r>
          </a:p>
        </p:txBody>
      </p:sp>
      <p:grpSp>
        <p:nvGrpSpPr>
          <p:cNvPr id="13" name="object 4">
            <a:extLst>
              <a:ext uri="{FF2B5EF4-FFF2-40B4-BE49-F238E27FC236}">
                <a16:creationId xmlns:a16="http://schemas.microsoft.com/office/drawing/2014/main" id="{069090BD-D9C0-3AA8-DA58-C3BF46D45D5A}"/>
              </a:ext>
            </a:extLst>
          </p:cNvPr>
          <p:cNvGrpSpPr/>
          <p:nvPr/>
        </p:nvGrpSpPr>
        <p:grpSpPr>
          <a:xfrm>
            <a:off x="0" y="2756670"/>
            <a:ext cx="11982734" cy="3116908"/>
            <a:chOff x="189974" y="1980445"/>
            <a:chExt cx="8779510" cy="2329180"/>
          </a:xfrm>
        </p:grpSpPr>
        <p:pic>
          <p:nvPicPr>
            <p:cNvPr id="14" name="object 5">
              <a:extLst>
                <a:ext uri="{FF2B5EF4-FFF2-40B4-BE49-F238E27FC236}">
                  <a16:creationId xmlns:a16="http://schemas.microsoft.com/office/drawing/2014/main" id="{003F8E8C-9DAF-E4DF-F841-DAA296ADB947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15219" y="1980445"/>
              <a:ext cx="4435648" cy="1008097"/>
            </a:xfrm>
            <a:prstGeom prst="rect">
              <a:avLst/>
            </a:prstGeom>
          </p:spPr>
        </p:pic>
        <p:pic>
          <p:nvPicPr>
            <p:cNvPr id="15" name="object 6">
              <a:extLst>
                <a:ext uri="{FF2B5EF4-FFF2-40B4-BE49-F238E27FC236}">
                  <a16:creationId xmlns:a16="http://schemas.microsoft.com/office/drawing/2014/main" id="{CE621D28-A2E1-AADB-8AA8-A1833AD4CC4E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89974" y="3009168"/>
              <a:ext cx="8779332" cy="1300215"/>
            </a:xfrm>
            <a:prstGeom prst="rect">
              <a:avLst/>
            </a:prstGeom>
          </p:spPr>
        </p:pic>
        <p:pic>
          <p:nvPicPr>
            <p:cNvPr id="16" name="object 7">
              <a:extLst>
                <a:ext uri="{FF2B5EF4-FFF2-40B4-BE49-F238E27FC236}">
                  <a16:creationId xmlns:a16="http://schemas.microsoft.com/office/drawing/2014/main" id="{E1A6ABE8-18C6-069A-5385-9F868FFE12C7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391112" y="2585869"/>
              <a:ext cx="2438394" cy="419099"/>
            </a:xfrm>
            <a:prstGeom prst="rect">
              <a:avLst/>
            </a:prstGeom>
          </p:spPr>
        </p:pic>
      </p:grpSp>
      <p:sp>
        <p:nvSpPr>
          <p:cNvPr id="17" name="object 8">
            <a:extLst>
              <a:ext uri="{FF2B5EF4-FFF2-40B4-BE49-F238E27FC236}">
                <a16:creationId xmlns:a16="http://schemas.microsoft.com/office/drawing/2014/main" id="{FEA6644B-A2D9-FBB1-0363-50888861020B}"/>
              </a:ext>
            </a:extLst>
          </p:cNvPr>
          <p:cNvSpPr txBox="1"/>
          <p:nvPr/>
        </p:nvSpPr>
        <p:spPr>
          <a:xfrm>
            <a:off x="131680" y="6043555"/>
            <a:ext cx="7824964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10" dirty="0">
                <a:latin typeface="Carlito"/>
                <a:cs typeface="Carlito"/>
              </a:rPr>
              <a:t>Kriteria</a:t>
            </a:r>
            <a:r>
              <a:rPr sz="1600" spc="-45" dirty="0">
                <a:latin typeface="Carlito"/>
                <a:cs typeface="Carlito"/>
              </a:rPr>
              <a:t> </a:t>
            </a:r>
            <a:r>
              <a:rPr sz="1600" dirty="0">
                <a:latin typeface="Carlito"/>
                <a:cs typeface="Carlito"/>
              </a:rPr>
              <a:t>tolak</a:t>
            </a:r>
            <a:r>
              <a:rPr sz="1600" spc="-45" dirty="0">
                <a:latin typeface="Carlito"/>
                <a:cs typeface="Carlito"/>
              </a:rPr>
              <a:t> </a:t>
            </a:r>
            <a:r>
              <a:rPr sz="1600" dirty="0">
                <a:latin typeface="Carlito"/>
                <a:cs typeface="Carlito"/>
              </a:rPr>
              <a:t>H0</a:t>
            </a:r>
            <a:r>
              <a:rPr sz="1600" spc="-45" dirty="0">
                <a:latin typeface="Carlito"/>
                <a:cs typeface="Carlito"/>
              </a:rPr>
              <a:t> </a:t>
            </a:r>
            <a:r>
              <a:rPr sz="1600" dirty="0">
                <a:latin typeface="Carlito"/>
                <a:cs typeface="Carlito"/>
              </a:rPr>
              <a:t>:</a:t>
            </a:r>
            <a:r>
              <a:rPr sz="1600" spc="-45" dirty="0">
                <a:latin typeface="Carlito"/>
                <a:cs typeface="Carlito"/>
              </a:rPr>
              <a:t> </a:t>
            </a:r>
            <a:r>
              <a:rPr sz="1600" dirty="0">
                <a:latin typeface="Carlito"/>
                <a:cs typeface="Carlito"/>
              </a:rPr>
              <a:t>jika</a:t>
            </a:r>
            <a:r>
              <a:rPr sz="1600" spc="-45" dirty="0">
                <a:latin typeface="Carlito"/>
                <a:cs typeface="Carlito"/>
              </a:rPr>
              <a:t> </a:t>
            </a:r>
            <a:r>
              <a:rPr sz="1600" spc="-10" dirty="0">
                <a:latin typeface="Carlito"/>
                <a:cs typeface="Carlito"/>
              </a:rPr>
              <a:t>batas</a:t>
            </a:r>
            <a:r>
              <a:rPr sz="1600" spc="-45" dirty="0">
                <a:latin typeface="Carlito"/>
                <a:cs typeface="Carlito"/>
              </a:rPr>
              <a:t> </a:t>
            </a:r>
            <a:r>
              <a:rPr sz="1600" dirty="0">
                <a:latin typeface="Carlito"/>
                <a:cs typeface="Carlito"/>
              </a:rPr>
              <a:t>bawah</a:t>
            </a:r>
            <a:r>
              <a:rPr sz="1600" spc="-45" dirty="0">
                <a:latin typeface="Carlito"/>
                <a:cs typeface="Carlito"/>
              </a:rPr>
              <a:t> </a:t>
            </a:r>
            <a:r>
              <a:rPr sz="1600" dirty="0">
                <a:latin typeface="Carlito"/>
                <a:cs typeface="Carlito"/>
              </a:rPr>
              <a:t>dan</a:t>
            </a:r>
            <a:r>
              <a:rPr sz="1600" spc="-45" dirty="0">
                <a:latin typeface="Carlito"/>
                <a:cs typeface="Carlito"/>
              </a:rPr>
              <a:t> </a:t>
            </a:r>
            <a:r>
              <a:rPr sz="1600" spc="-10" dirty="0">
                <a:latin typeface="Carlito"/>
                <a:cs typeface="Carlito"/>
              </a:rPr>
              <a:t>batas</a:t>
            </a:r>
            <a:r>
              <a:rPr sz="1600" spc="-45" dirty="0">
                <a:latin typeface="Carlito"/>
                <a:cs typeface="Carlito"/>
              </a:rPr>
              <a:t> </a:t>
            </a:r>
            <a:r>
              <a:rPr sz="1600" dirty="0">
                <a:latin typeface="Carlito"/>
                <a:cs typeface="Carlito"/>
              </a:rPr>
              <a:t>atas</a:t>
            </a:r>
            <a:r>
              <a:rPr sz="1600" spc="-45" dirty="0">
                <a:latin typeface="Carlito"/>
                <a:cs typeface="Carlito"/>
              </a:rPr>
              <a:t> </a:t>
            </a:r>
            <a:r>
              <a:rPr sz="1600" spc="-10" dirty="0">
                <a:latin typeface="Carlito"/>
                <a:cs typeface="Carlito"/>
              </a:rPr>
              <a:t>mempunyai</a:t>
            </a:r>
            <a:r>
              <a:rPr sz="1600" spc="-45" dirty="0">
                <a:latin typeface="Carlito"/>
                <a:cs typeface="Carlito"/>
              </a:rPr>
              <a:t> </a:t>
            </a:r>
            <a:r>
              <a:rPr sz="1600" dirty="0">
                <a:latin typeface="Carlito"/>
                <a:cs typeface="Carlito"/>
              </a:rPr>
              <a:t>tanda</a:t>
            </a:r>
            <a:r>
              <a:rPr sz="1600" spc="-45" dirty="0">
                <a:latin typeface="Carlito"/>
                <a:cs typeface="Carlito"/>
              </a:rPr>
              <a:t> </a:t>
            </a:r>
            <a:r>
              <a:rPr sz="1600" dirty="0">
                <a:latin typeface="Carlito"/>
                <a:cs typeface="Carlito"/>
              </a:rPr>
              <a:t>yang</a:t>
            </a:r>
            <a:r>
              <a:rPr sz="1600" spc="-45" dirty="0">
                <a:latin typeface="Carlito"/>
                <a:cs typeface="Carlito"/>
              </a:rPr>
              <a:t> </a:t>
            </a:r>
            <a:r>
              <a:rPr sz="1600" dirty="0">
                <a:latin typeface="Carlito"/>
                <a:cs typeface="Carlito"/>
              </a:rPr>
              <a:t>sama,</a:t>
            </a:r>
            <a:r>
              <a:rPr sz="1600" spc="-45" dirty="0">
                <a:latin typeface="Carlito"/>
                <a:cs typeface="Carlito"/>
              </a:rPr>
              <a:t> </a:t>
            </a:r>
            <a:r>
              <a:rPr sz="1600" dirty="0">
                <a:latin typeface="Carlito"/>
                <a:cs typeface="Carlito"/>
              </a:rPr>
              <a:t>maka</a:t>
            </a:r>
            <a:r>
              <a:rPr sz="1600" spc="-45" dirty="0">
                <a:latin typeface="Carlito"/>
                <a:cs typeface="Carlito"/>
              </a:rPr>
              <a:t> </a:t>
            </a:r>
            <a:r>
              <a:rPr sz="1600" spc="-25" dirty="0">
                <a:latin typeface="Carlito"/>
                <a:cs typeface="Carlito"/>
              </a:rPr>
              <a:t>Tolak</a:t>
            </a:r>
            <a:r>
              <a:rPr sz="1600" spc="-45" dirty="0">
                <a:latin typeface="Carlito"/>
                <a:cs typeface="Carlito"/>
              </a:rPr>
              <a:t> </a:t>
            </a:r>
            <a:r>
              <a:rPr sz="1600" spc="-25" dirty="0">
                <a:latin typeface="Carlito"/>
                <a:cs typeface="Carlito"/>
              </a:rPr>
              <a:t>H0</a:t>
            </a:r>
            <a:endParaRPr sz="1600" dirty="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7650629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7B2207-8A6D-47AF-C984-112AFE2FB2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A15C6C5B-C4B6-A86A-2D00-1385614C6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206" y="6143612"/>
            <a:ext cx="2079800" cy="5444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4CB87AB-10F0-0E01-E4D5-E656EA40B33A}"/>
              </a:ext>
            </a:extLst>
          </p:cNvPr>
          <p:cNvSpPr txBox="1"/>
          <p:nvPr/>
        </p:nvSpPr>
        <p:spPr>
          <a:xfrm>
            <a:off x="530086" y="371061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Bonferroni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1ABC68D1-8EC0-942E-9791-C4E663E5457F}"/>
              </a:ext>
            </a:extLst>
          </p:cNvPr>
          <p:cNvSpPr txBox="1"/>
          <p:nvPr/>
        </p:nvSpPr>
        <p:spPr>
          <a:xfrm>
            <a:off x="236949" y="3831123"/>
            <a:ext cx="11049750" cy="233140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6839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cs typeface="Carlito"/>
              </a:rPr>
              <a:t>Kriteria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tolak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H0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: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jika</a:t>
            </a:r>
            <a:r>
              <a:rPr spc="-45" dirty="0">
                <a:cs typeface="Carlito"/>
              </a:rPr>
              <a:t> </a:t>
            </a:r>
            <a:r>
              <a:rPr spc="-10" dirty="0">
                <a:cs typeface="Carlito"/>
              </a:rPr>
              <a:t>batas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bawah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dan</a:t>
            </a:r>
            <a:r>
              <a:rPr spc="-45" dirty="0">
                <a:cs typeface="Carlito"/>
              </a:rPr>
              <a:t> </a:t>
            </a:r>
            <a:r>
              <a:rPr spc="-10" dirty="0">
                <a:cs typeface="Carlito"/>
              </a:rPr>
              <a:t>batas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atas</a:t>
            </a:r>
            <a:r>
              <a:rPr spc="-45" dirty="0">
                <a:cs typeface="Carlito"/>
              </a:rPr>
              <a:t> </a:t>
            </a:r>
            <a:r>
              <a:rPr spc="-10" dirty="0">
                <a:cs typeface="Carlito"/>
              </a:rPr>
              <a:t>mempunyai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tanda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yang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sama,</a:t>
            </a:r>
            <a:r>
              <a:rPr spc="-45" dirty="0">
                <a:cs typeface="Carlito"/>
              </a:rPr>
              <a:t> </a:t>
            </a:r>
            <a:r>
              <a:rPr dirty="0">
                <a:cs typeface="Carlito"/>
              </a:rPr>
              <a:t>maka</a:t>
            </a:r>
            <a:r>
              <a:rPr spc="-45" dirty="0">
                <a:cs typeface="Carlito"/>
              </a:rPr>
              <a:t> </a:t>
            </a:r>
            <a:r>
              <a:rPr spc="-25" dirty="0">
                <a:cs typeface="Carlito"/>
              </a:rPr>
              <a:t>Tolak</a:t>
            </a:r>
            <a:r>
              <a:rPr spc="-45" dirty="0">
                <a:cs typeface="Carlito"/>
              </a:rPr>
              <a:t> </a:t>
            </a:r>
            <a:r>
              <a:rPr spc="-25" dirty="0">
                <a:cs typeface="Carlito"/>
              </a:rPr>
              <a:t>H0</a:t>
            </a:r>
            <a:endParaRPr dirty="0">
              <a:cs typeface="Carlito"/>
            </a:endParaRPr>
          </a:p>
          <a:p>
            <a:pPr>
              <a:lnSpc>
                <a:spcPct val="100000"/>
              </a:lnSpc>
              <a:spcBef>
                <a:spcPts val="840"/>
              </a:spcBef>
            </a:pPr>
            <a:endParaRPr dirty="0">
              <a:cs typeface="Carlito"/>
            </a:endParaRPr>
          </a:p>
          <a:p>
            <a:pPr marL="12700">
              <a:lnSpc>
                <a:spcPct val="100000"/>
              </a:lnSpc>
            </a:pPr>
            <a:r>
              <a:rPr dirty="0">
                <a:cs typeface="Carlito"/>
              </a:rPr>
              <a:t>Hasil</a:t>
            </a:r>
            <a:r>
              <a:rPr spc="-55" dirty="0">
                <a:cs typeface="Carlito"/>
              </a:rPr>
              <a:t> </a:t>
            </a:r>
            <a:r>
              <a:rPr spc="-10" dirty="0" err="1">
                <a:cs typeface="Carlito"/>
              </a:rPr>
              <a:t>pengujian</a:t>
            </a:r>
            <a:r>
              <a:rPr spc="-10" dirty="0">
                <a:cs typeface="Carlito"/>
              </a:rPr>
              <a:t>:</a:t>
            </a:r>
            <a:endParaRPr lang="en-US" spc="-10" dirty="0">
              <a:cs typeface="Carlito"/>
            </a:endParaRPr>
          </a:p>
          <a:p>
            <a:pPr marL="12700">
              <a:lnSpc>
                <a:spcPct val="100000"/>
              </a:lnSpc>
            </a:pPr>
            <a:endParaRPr dirty="0">
              <a:latin typeface="Carlito"/>
              <a:cs typeface="Carlito"/>
            </a:endParaRPr>
          </a:p>
          <a:p>
            <a:pPr marL="469265" marR="5080" indent="-363855">
              <a:lnSpc>
                <a:spcPct val="100000"/>
              </a:lnSpc>
              <a:buSzPct val="116666"/>
              <a:buFont typeface="Carlito"/>
              <a:buAutoNum type="arabicPeriod"/>
              <a:tabLst>
                <a:tab pos="469265" algn="l"/>
              </a:tabLst>
            </a:pPr>
            <a:r>
              <a:rPr lang="en-US" dirty="0">
                <a:cs typeface="Times New Roman" panose="02020603050405020304" pitchFamily="18" charset="0"/>
              </a:rPr>
              <a:t>Dari</a:t>
            </a:r>
            <a:r>
              <a:rPr lang="en-US" spc="-40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keputusan</a:t>
            </a:r>
            <a:r>
              <a:rPr lang="en-US" spc="-40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diatas</a:t>
            </a:r>
            <a:r>
              <a:rPr lang="en-US" spc="-40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dapat</a:t>
            </a:r>
            <a:r>
              <a:rPr lang="en-US" spc="-40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diambil</a:t>
            </a:r>
            <a:r>
              <a:rPr lang="en-US" spc="-40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kesimpulan</a:t>
            </a:r>
            <a:r>
              <a:rPr lang="en-US" spc="-40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bahwa</a:t>
            </a:r>
            <a:r>
              <a:rPr lang="en-US" spc="-20" dirty="0"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cs typeface="Times New Roman" panose="02020603050405020304" pitchFamily="18" charset="0"/>
              </a:rPr>
              <a:t>terdapat</a:t>
            </a:r>
            <a:r>
              <a:rPr lang="en-US" spc="-35" dirty="0"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cs typeface="Times New Roman" panose="02020603050405020304" pitchFamily="18" charset="0"/>
              </a:rPr>
              <a:t>perbedaan</a:t>
            </a:r>
            <a:r>
              <a:rPr lang="en-US" spc="-40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jumlah</a:t>
            </a:r>
            <a:r>
              <a:rPr lang="en-US" spc="-35" dirty="0">
                <a:cs typeface="Times New Roman" panose="02020603050405020304" pitchFamily="18" charset="0"/>
              </a:rPr>
              <a:t> </a:t>
            </a:r>
            <a:r>
              <a:rPr lang="en-US" dirty="0">
                <a:cs typeface="Times New Roman" panose="02020603050405020304" pitchFamily="18" charset="0"/>
              </a:rPr>
              <a:t>tunas</a:t>
            </a:r>
            <a:r>
              <a:rPr lang="en-US" spc="-40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dari</a:t>
            </a:r>
            <a:r>
              <a:rPr lang="en-US" spc="-35" dirty="0">
                <a:cs typeface="Times New Roman" panose="02020603050405020304" pitchFamily="18" charset="0"/>
              </a:rPr>
              <a:t> </a:t>
            </a:r>
            <a:r>
              <a:rPr lang="en-US" dirty="0">
                <a:cs typeface="Times New Roman" panose="02020603050405020304" pitchFamily="18" charset="0"/>
              </a:rPr>
              <a:t>yang</a:t>
            </a:r>
            <a:r>
              <a:rPr lang="en-US" spc="-35" dirty="0">
                <a:cs typeface="Times New Roman" panose="02020603050405020304" pitchFamily="18" charset="0"/>
              </a:rPr>
              <a:t> </a:t>
            </a:r>
            <a:r>
              <a:rPr lang="en-US" dirty="0">
                <a:cs typeface="Times New Roman" panose="02020603050405020304" pitchFamily="18" charset="0"/>
              </a:rPr>
              <a:t>pot</a:t>
            </a:r>
            <a:r>
              <a:rPr lang="en-US" spc="-40" dirty="0"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cs typeface="Times New Roman" panose="02020603050405020304" pitchFamily="18" charset="0"/>
              </a:rPr>
              <a:t>bulat</a:t>
            </a:r>
            <a:r>
              <a:rPr lang="en-US" spc="-10" dirty="0">
                <a:cs typeface="Times New Roman" panose="02020603050405020304" pitchFamily="18" charset="0"/>
              </a:rPr>
              <a:t> (</a:t>
            </a:r>
            <a:r>
              <a:rPr lang="en-US" spc="-10" dirty="0" err="1">
                <a:cs typeface="Times New Roman" panose="02020603050405020304" pitchFamily="18" charset="0"/>
              </a:rPr>
              <a:t>asumsikan</a:t>
            </a:r>
            <a:r>
              <a:rPr lang="en-US" spc="-30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sbg</a:t>
            </a:r>
            <a:r>
              <a:rPr lang="en-US" spc="-30" dirty="0">
                <a:cs typeface="Times New Roman" panose="02020603050405020304" pitchFamily="18" charset="0"/>
              </a:rPr>
              <a:t> </a:t>
            </a:r>
            <a:r>
              <a:rPr lang="en-US" spc="-20" dirty="0" err="1">
                <a:cs typeface="Times New Roman" panose="02020603050405020304" pitchFamily="18" charset="0"/>
              </a:rPr>
              <a:t>kontrol</a:t>
            </a:r>
            <a:r>
              <a:rPr lang="en-US" spc="-20" dirty="0">
                <a:cs typeface="Times New Roman" panose="02020603050405020304" pitchFamily="18" charset="0"/>
              </a:rPr>
              <a:t>)</a:t>
            </a:r>
            <a:r>
              <a:rPr lang="en-US" spc="-30" dirty="0"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cs typeface="Times New Roman" panose="02020603050405020304" pitchFamily="18" charset="0"/>
              </a:rPr>
              <a:t>dengan</a:t>
            </a:r>
            <a:r>
              <a:rPr lang="en-US" spc="-25" dirty="0">
                <a:cs typeface="Times New Roman" panose="02020603050405020304" pitchFamily="18" charset="0"/>
              </a:rPr>
              <a:t> </a:t>
            </a:r>
            <a:r>
              <a:rPr lang="en-US" dirty="0">
                <a:cs typeface="Times New Roman" panose="02020603050405020304" pitchFamily="18" charset="0"/>
              </a:rPr>
              <a:t>pot</a:t>
            </a:r>
            <a:r>
              <a:rPr lang="en-US" spc="-30" dirty="0"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cs typeface="Times New Roman" panose="02020603050405020304" pitchFamily="18" charset="0"/>
              </a:rPr>
              <a:t>lainnya</a:t>
            </a:r>
            <a:r>
              <a:rPr lang="en-US" spc="-15" dirty="0">
                <a:cs typeface="Times New Roman" panose="02020603050405020304" pitchFamily="18" charset="0"/>
              </a:rPr>
              <a:t> </a:t>
            </a:r>
            <a:r>
              <a:rPr lang="en-US" dirty="0">
                <a:cs typeface="Times New Roman" panose="02020603050405020304" pitchFamily="18" charset="0"/>
              </a:rPr>
              <a:t>pada</a:t>
            </a:r>
            <a:r>
              <a:rPr lang="en-US" spc="-30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taraf</a:t>
            </a:r>
            <a:r>
              <a:rPr lang="en-US" spc="-30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nyata</a:t>
            </a:r>
            <a:r>
              <a:rPr lang="en-US" spc="-30" dirty="0">
                <a:cs typeface="Times New Roman" panose="02020603050405020304" pitchFamily="18" charset="0"/>
              </a:rPr>
              <a:t> </a:t>
            </a:r>
            <a:r>
              <a:rPr lang="en-US" spc="-25" dirty="0">
                <a:cs typeface="Times New Roman" panose="02020603050405020304" pitchFamily="18" charset="0"/>
              </a:rPr>
              <a:t>5%.</a:t>
            </a:r>
            <a:endParaRPr lang="en-US" dirty="0">
              <a:cs typeface="Times New Roman" panose="02020603050405020304" pitchFamily="18" charset="0"/>
            </a:endParaRPr>
          </a:p>
          <a:p>
            <a:pPr marL="469265" marR="88900" indent="-363855">
              <a:lnSpc>
                <a:spcPct val="100000"/>
              </a:lnSpc>
              <a:buSzPct val="116666"/>
              <a:buFont typeface="Carlito"/>
              <a:buAutoNum type="arabicPeriod"/>
              <a:tabLst>
                <a:tab pos="469265" algn="l"/>
              </a:tabLst>
            </a:pPr>
            <a:r>
              <a:rPr dirty="0">
                <a:cs typeface="Times New Roman" panose="02020603050405020304" pitchFamily="18" charset="0"/>
              </a:rPr>
              <a:t>Dari</a:t>
            </a:r>
            <a:r>
              <a:rPr spc="-40" dirty="0">
                <a:cs typeface="Times New Roman" panose="02020603050405020304" pitchFamily="18" charset="0"/>
              </a:rPr>
              <a:t> </a:t>
            </a:r>
            <a:r>
              <a:rPr dirty="0">
                <a:cs typeface="Times New Roman" panose="02020603050405020304" pitchFamily="18" charset="0"/>
              </a:rPr>
              <a:t>keputusan</a:t>
            </a:r>
            <a:r>
              <a:rPr spc="-35" dirty="0">
                <a:cs typeface="Times New Roman" panose="02020603050405020304" pitchFamily="18" charset="0"/>
              </a:rPr>
              <a:t> </a:t>
            </a:r>
            <a:r>
              <a:rPr dirty="0">
                <a:cs typeface="Times New Roman" panose="02020603050405020304" pitchFamily="18" charset="0"/>
              </a:rPr>
              <a:t>diatas</a:t>
            </a:r>
            <a:r>
              <a:rPr spc="-35" dirty="0">
                <a:cs typeface="Times New Roman" panose="02020603050405020304" pitchFamily="18" charset="0"/>
              </a:rPr>
              <a:t> </a:t>
            </a:r>
            <a:r>
              <a:rPr dirty="0">
                <a:cs typeface="Times New Roman" panose="02020603050405020304" pitchFamily="18" charset="0"/>
              </a:rPr>
              <a:t>dapat</a:t>
            </a:r>
            <a:r>
              <a:rPr spc="-35" dirty="0">
                <a:cs typeface="Times New Roman" panose="02020603050405020304" pitchFamily="18" charset="0"/>
              </a:rPr>
              <a:t> </a:t>
            </a:r>
            <a:r>
              <a:rPr dirty="0">
                <a:cs typeface="Times New Roman" panose="02020603050405020304" pitchFamily="18" charset="0"/>
              </a:rPr>
              <a:t>diambil</a:t>
            </a:r>
            <a:r>
              <a:rPr spc="-40" dirty="0">
                <a:cs typeface="Times New Roman" panose="02020603050405020304" pitchFamily="18" charset="0"/>
              </a:rPr>
              <a:t> </a:t>
            </a:r>
            <a:r>
              <a:rPr dirty="0">
                <a:cs typeface="Times New Roman" panose="02020603050405020304" pitchFamily="18" charset="0"/>
              </a:rPr>
              <a:t>kesimpulan</a:t>
            </a:r>
            <a:r>
              <a:rPr spc="-35" dirty="0">
                <a:cs typeface="Times New Roman" panose="02020603050405020304" pitchFamily="18" charset="0"/>
              </a:rPr>
              <a:t> </a:t>
            </a:r>
            <a:r>
              <a:rPr dirty="0">
                <a:cs typeface="Times New Roman" panose="02020603050405020304" pitchFamily="18" charset="0"/>
              </a:rPr>
              <a:t>bahwa</a:t>
            </a:r>
            <a:r>
              <a:rPr spc="-35" dirty="0">
                <a:cs typeface="Times New Roman" panose="02020603050405020304" pitchFamily="18" charset="0"/>
              </a:rPr>
              <a:t> </a:t>
            </a:r>
            <a:r>
              <a:rPr dirty="0">
                <a:cs typeface="Times New Roman" panose="02020603050405020304" pitchFamily="18" charset="0"/>
              </a:rPr>
              <a:t>tidak</a:t>
            </a:r>
            <a:r>
              <a:rPr spc="-30" dirty="0">
                <a:cs typeface="Times New Roman" panose="02020603050405020304" pitchFamily="18" charset="0"/>
              </a:rPr>
              <a:t> </a:t>
            </a:r>
            <a:r>
              <a:rPr spc="-10" dirty="0">
                <a:cs typeface="Times New Roman" panose="02020603050405020304" pitchFamily="18" charset="0"/>
              </a:rPr>
              <a:t>terdapat</a:t>
            </a:r>
            <a:r>
              <a:rPr spc="-35" dirty="0">
                <a:cs typeface="Times New Roman" panose="02020603050405020304" pitchFamily="18" charset="0"/>
              </a:rPr>
              <a:t> </a:t>
            </a:r>
            <a:r>
              <a:rPr spc="-10" dirty="0">
                <a:cs typeface="Times New Roman" panose="02020603050405020304" pitchFamily="18" charset="0"/>
              </a:rPr>
              <a:t>perbedaan</a:t>
            </a:r>
            <a:r>
              <a:rPr spc="-35" dirty="0">
                <a:cs typeface="Times New Roman" panose="02020603050405020304" pitchFamily="18" charset="0"/>
              </a:rPr>
              <a:t> </a:t>
            </a:r>
            <a:r>
              <a:rPr dirty="0">
                <a:cs typeface="Times New Roman" panose="02020603050405020304" pitchFamily="18" charset="0"/>
              </a:rPr>
              <a:t>jumlah</a:t>
            </a:r>
            <a:r>
              <a:rPr spc="-35" dirty="0">
                <a:cs typeface="Times New Roman" panose="02020603050405020304" pitchFamily="18" charset="0"/>
              </a:rPr>
              <a:t> </a:t>
            </a:r>
            <a:r>
              <a:rPr dirty="0">
                <a:cs typeface="Times New Roman" panose="02020603050405020304" pitchFamily="18" charset="0"/>
              </a:rPr>
              <a:t>tunas</a:t>
            </a:r>
            <a:r>
              <a:rPr spc="-30" dirty="0">
                <a:cs typeface="Times New Roman" panose="02020603050405020304" pitchFamily="18" charset="0"/>
              </a:rPr>
              <a:t> </a:t>
            </a:r>
            <a:r>
              <a:rPr dirty="0">
                <a:cs typeface="Times New Roman" panose="02020603050405020304" pitchFamily="18" charset="0"/>
              </a:rPr>
              <a:t>jika</a:t>
            </a:r>
            <a:r>
              <a:rPr spc="-35" dirty="0">
                <a:cs typeface="Times New Roman" panose="02020603050405020304" pitchFamily="18" charset="0"/>
              </a:rPr>
              <a:t> </a:t>
            </a:r>
            <a:r>
              <a:rPr dirty="0">
                <a:cs typeface="Times New Roman" panose="02020603050405020304" pitchFamily="18" charset="0"/>
              </a:rPr>
              <a:t>pot</a:t>
            </a:r>
            <a:r>
              <a:rPr spc="-35" dirty="0">
                <a:cs typeface="Times New Roman" panose="02020603050405020304" pitchFamily="18" charset="0"/>
              </a:rPr>
              <a:t> </a:t>
            </a:r>
            <a:r>
              <a:rPr spc="-20" dirty="0">
                <a:cs typeface="Times New Roman" panose="02020603050405020304" pitchFamily="18" charset="0"/>
              </a:rPr>
              <a:t>yang </a:t>
            </a:r>
            <a:r>
              <a:rPr spc="-10" dirty="0">
                <a:cs typeface="Times New Roman" panose="02020603050405020304" pitchFamily="18" charset="0"/>
              </a:rPr>
              <a:t>digunakan</a:t>
            </a:r>
            <a:r>
              <a:rPr spc="-40" dirty="0">
                <a:cs typeface="Times New Roman" panose="02020603050405020304" pitchFamily="18" charset="0"/>
              </a:rPr>
              <a:t> </a:t>
            </a:r>
            <a:r>
              <a:rPr dirty="0">
                <a:cs typeface="Times New Roman" panose="02020603050405020304" pitchFamily="18" charset="0"/>
              </a:rPr>
              <a:t>adalah</a:t>
            </a:r>
            <a:r>
              <a:rPr spc="-35" dirty="0">
                <a:cs typeface="Times New Roman" panose="02020603050405020304" pitchFamily="18" charset="0"/>
              </a:rPr>
              <a:t> </a:t>
            </a:r>
            <a:r>
              <a:rPr dirty="0">
                <a:cs typeface="Times New Roman" panose="02020603050405020304" pitchFamily="18" charset="0"/>
              </a:rPr>
              <a:t>pot</a:t>
            </a:r>
            <a:r>
              <a:rPr spc="-40" dirty="0">
                <a:cs typeface="Times New Roman" panose="02020603050405020304" pitchFamily="18" charset="0"/>
              </a:rPr>
              <a:t> </a:t>
            </a:r>
            <a:r>
              <a:rPr dirty="0">
                <a:cs typeface="Times New Roman" panose="02020603050405020304" pitchFamily="18" charset="0"/>
              </a:rPr>
              <a:t>bulat</a:t>
            </a:r>
            <a:r>
              <a:rPr spc="-35" dirty="0">
                <a:cs typeface="Times New Roman" panose="02020603050405020304" pitchFamily="18" charset="0"/>
              </a:rPr>
              <a:t> </a:t>
            </a:r>
            <a:r>
              <a:rPr dirty="0">
                <a:cs typeface="Times New Roman" panose="02020603050405020304" pitchFamily="18" charset="0"/>
              </a:rPr>
              <a:t>dan</a:t>
            </a:r>
            <a:r>
              <a:rPr spc="-40" dirty="0">
                <a:cs typeface="Times New Roman" panose="02020603050405020304" pitchFamily="18" charset="0"/>
              </a:rPr>
              <a:t> </a:t>
            </a:r>
            <a:r>
              <a:rPr dirty="0">
                <a:cs typeface="Times New Roman" panose="02020603050405020304" pitchFamily="18" charset="0"/>
              </a:rPr>
              <a:t>pot</a:t>
            </a:r>
            <a:r>
              <a:rPr spc="-35" dirty="0">
                <a:cs typeface="Times New Roman" panose="02020603050405020304" pitchFamily="18" charset="0"/>
              </a:rPr>
              <a:t> </a:t>
            </a:r>
            <a:r>
              <a:rPr dirty="0">
                <a:cs typeface="Times New Roman" panose="02020603050405020304" pitchFamily="18" charset="0"/>
              </a:rPr>
              <a:t>segilima</a:t>
            </a:r>
            <a:r>
              <a:rPr spc="-30" dirty="0">
                <a:cs typeface="Times New Roman" panose="02020603050405020304" pitchFamily="18" charset="0"/>
              </a:rPr>
              <a:t> </a:t>
            </a:r>
            <a:r>
              <a:rPr dirty="0">
                <a:cs typeface="Times New Roman" panose="02020603050405020304" pitchFamily="18" charset="0"/>
              </a:rPr>
              <a:t>pada</a:t>
            </a:r>
            <a:r>
              <a:rPr spc="-40" dirty="0">
                <a:cs typeface="Times New Roman" panose="02020603050405020304" pitchFamily="18" charset="0"/>
              </a:rPr>
              <a:t> </a:t>
            </a:r>
            <a:r>
              <a:rPr dirty="0">
                <a:cs typeface="Times New Roman" panose="02020603050405020304" pitchFamily="18" charset="0"/>
              </a:rPr>
              <a:t>taraf</a:t>
            </a:r>
            <a:r>
              <a:rPr spc="-40" dirty="0">
                <a:cs typeface="Times New Roman" panose="02020603050405020304" pitchFamily="18" charset="0"/>
              </a:rPr>
              <a:t> </a:t>
            </a:r>
            <a:r>
              <a:rPr dirty="0">
                <a:cs typeface="Times New Roman" panose="02020603050405020304" pitchFamily="18" charset="0"/>
              </a:rPr>
              <a:t>nyata</a:t>
            </a:r>
            <a:r>
              <a:rPr spc="-40" dirty="0">
                <a:cs typeface="Times New Roman" panose="02020603050405020304" pitchFamily="18" charset="0"/>
              </a:rPr>
              <a:t> </a:t>
            </a:r>
            <a:r>
              <a:rPr spc="-25" dirty="0">
                <a:cs typeface="Times New Roman" panose="02020603050405020304" pitchFamily="18" charset="0"/>
              </a:rPr>
              <a:t>5%.</a:t>
            </a:r>
            <a:endParaRPr dirty="0">
              <a:cs typeface="Times New Roman" panose="02020603050405020304" pitchFamily="18" charset="0"/>
            </a:endParaRPr>
          </a:p>
        </p:txBody>
      </p:sp>
      <p:pic>
        <p:nvPicPr>
          <p:cNvPr id="5" name="object 4">
            <a:extLst>
              <a:ext uri="{FF2B5EF4-FFF2-40B4-BE49-F238E27FC236}">
                <a16:creationId xmlns:a16="http://schemas.microsoft.com/office/drawing/2014/main" id="{1C3FB3E7-77F8-21E2-D91F-C23A8BC1975D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1563435"/>
            <a:ext cx="12017837" cy="2150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153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40FB44-59C3-DA6C-2492-914C2E7525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D157C9D6-5DBB-0525-0262-32BE4582DB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386" y="5987907"/>
            <a:ext cx="2674620" cy="7001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7BA4D2-5A49-42DC-1D1C-B5A920EE7407}"/>
              </a:ext>
            </a:extLst>
          </p:cNvPr>
          <p:cNvSpPr txBox="1"/>
          <p:nvPr/>
        </p:nvSpPr>
        <p:spPr>
          <a:xfrm>
            <a:off x="530086" y="371061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err="1">
                <a:solidFill>
                  <a:schemeClr val="accent5">
                    <a:lumMod val="75000"/>
                  </a:schemeClr>
                </a:solidFill>
              </a:rPr>
              <a:t>Kontras</a:t>
            </a:r>
            <a:endParaRPr lang="en-US" sz="44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object 5">
            <a:extLst>
              <a:ext uri="{FF2B5EF4-FFF2-40B4-BE49-F238E27FC236}">
                <a16:creationId xmlns:a16="http://schemas.microsoft.com/office/drawing/2014/main" id="{35929B56-F59E-246A-6C90-01AEC0BAA868}"/>
              </a:ext>
            </a:extLst>
          </p:cNvPr>
          <p:cNvSpPr txBox="1">
            <a:spLocks/>
          </p:cNvSpPr>
          <p:nvPr/>
        </p:nvSpPr>
        <p:spPr>
          <a:xfrm>
            <a:off x="200748" y="1304275"/>
            <a:ext cx="11596257" cy="1155445"/>
          </a:xfrm>
          <a:prstGeom prst="rect">
            <a:avLst/>
          </a:prstGeom>
        </p:spPr>
        <p:txBody>
          <a:bodyPr vert="horz" wrap="square" lIns="0" tIns="4699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370"/>
              </a:spcBef>
              <a:buNone/>
            </a:pPr>
            <a:r>
              <a:rPr lang="en-US" sz="1800" dirty="0">
                <a:solidFill>
                  <a:schemeClr val="tx1"/>
                </a:solidFill>
                <a:latin typeface="+mn-lt"/>
              </a:rPr>
              <a:t>      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Suatu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kontras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merupakan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kombinasi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linear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dari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rata-rata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dimana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jumlah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koefisien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sama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dengan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nol.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Koefisien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kontras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disusun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untuk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menguji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hipotesis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spesifik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yang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terkait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dengan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perbandingan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berstruktur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perlakuan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berdasarkan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beberapa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informasi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mengenai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kelompok-kelompok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perlakuan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.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Untuk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koefisien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c</a:t>
            </a:r>
            <a:r>
              <a:rPr lang="en-US" sz="1800" baseline="-25000" dirty="0">
                <a:solidFill>
                  <a:schemeClr val="tx1"/>
                </a:solidFill>
                <a:latin typeface="+mn-lt"/>
              </a:rPr>
              <a:t>1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, c</a:t>
            </a:r>
            <a:r>
              <a:rPr lang="en-US" sz="1800" baseline="-25000" dirty="0">
                <a:solidFill>
                  <a:schemeClr val="tx1"/>
                </a:solidFill>
                <a:latin typeface="+mn-lt"/>
              </a:rPr>
              <a:t>2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, c</a:t>
            </a:r>
            <a:r>
              <a:rPr lang="en-US" sz="1800" baseline="-25000" dirty="0">
                <a:solidFill>
                  <a:schemeClr val="tx1"/>
                </a:solidFill>
                <a:latin typeface="+mn-lt"/>
              </a:rPr>
              <a:t>3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, …,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ct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yang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tidak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semuanya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sama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dengan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nol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dimana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kelompok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perlakuan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yang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dibandingkan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diberi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konstanta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dengan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tanda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berbeda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(+/-),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sedemikian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rupa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sehingga</a:t>
            </a:r>
            <a:endParaRPr lang="en-US" sz="1800" dirty="0">
              <a:solidFill>
                <a:schemeClr val="tx1"/>
              </a:solidFill>
              <a:latin typeface="+mn-lt"/>
              <a:cs typeface="Times New Roman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7174F3-9194-79CE-0045-699ED7D8EE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748" y="2623493"/>
            <a:ext cx="4899124" cy="313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6444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226124-F827-C693-E5E2-6AC367D04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276C6D44-ABC3-CC9C-08E4-D42B566D48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386" y="5987907"/>
            <a:ext cx="2674620" cy="7001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BFB89E-87A7-0522-F191-7A174EDC20FA}"/>
              </a:ext>
            </a:extLst>
          </p:cNvPr>
          <p:cNvSpPr txBox="1"/>
          <p:nvPr/>
        </p:nvSpPr>
        <p:spPr>
          <a:xfrm>
            <a:off x="530086" y="371061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err="1">
                <a:solidFill>
                  <a:schemeClr val="accent5">
                    <a:lumMod val="75000"/>
                  </a:schemeClr>
                </a:solidFill>
              </a:rPr>
              <a:t>Kontras</a:t>
            </a:r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 Orthogonal</a:t>
            </a:r>
          </a:p>
        </p:txBody>
      </p:sp>
      <p:sp>
        <p:nvSpPr>
          <p:cNvPr id="4" name="object 5">
            <a:extLst>
              <a:ext uri="{FF2B5EF4-FFF2-40B4-BE49-F238E27FC236}">
                <a16:creationId xmlns:a16="http://schemas.microsoft.com/office/drawing/2014/main" id="{0BFAAA4F-0A44-A2E5-8984-11EC384442BF}"/>
              </a:ext>
            </a:extLst>
          </p:cNvPr>
          <p:cNvSpPr txBox="1">
            <a:spLocks/>
          </p:cNvSpPr>
          <p:nvPr/>
        </p:nvSpPr>
        <p:spPr>
          <a:xfrm>
            <a:off x="200748" y="1140502"/>
            <a:ext cx="11596257" cy="2017219"/>
          </a:xfrm>
          <a:prstGeom prst="rect">
            <a:avLst/>
          </a:prstGeom>
        </p:spPr>
        <p:txBody>
          <a:bodyPr vert="horz" wrap="square" lIns="0" tIns="4699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370"/>
              </a:spcBef>
              <a:buNone/>
            </a:pPr>
            <a:r>
              <a:rPr lang="en-US" sz="1800" spc="-10" dirty="0" err="1">
                <a:solidFill>
                  <a:schemeClr val="tx1"/>
                </a:solidFill>
                <a:latin typeface="+mn-lt"/>
              </a:rPr>
              <a:t>Kontras</a:t>
            </a:r>
            <a:r>
              <a:rPr lang="en-US" sz="1800" spc="-1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</a:rPr>
              <a:t>ortogonal</a:t>
            </a:r>
            <a:r>
              <a:rPr lang="en-US" sz="1800" spc="-1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</a:rPr>
              <a:t>hanya</a:t>
            </a:r>
            <a:r>
              <a:rPr lang="en-US" sz="1800" spc="-1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</a:rPr>
              <a:t>membandingkan</a:t>
            </a:r>
            <a:r>
              <a:rPr lang="en-US" sz="1800" spc="-1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</a:rPr>
              <a:t>pasangan</a:t>
            </a:r>
            <a:r>
              <a:rPr lang="en-US" sz="1800" spc="-1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</a:rPr>
              <a:t>perlakuan</a:t>
            </a:r>
            <a:r>
              <a:rPr lang="en-US" sz="1800" spc="-1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</a:rPr>
              <a:t>tertentu</a:t>
            </a:r>
            <a:r>
              <a:rPr lang="en-US" sz="1800" spc="-10" dirty="0">
                <a:solidFill>
                  <a:schemeClr val="tx1"/>
                </a:solidFill>
                <a:latin typeface="+mn-lt"/>
              </a:rPr>
              <a:t> dan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</a:rPr>
              <a:t>dikenal</a:t>
            </a:r>
            <a:r>
              <a:rPr lang="en-US" sz="1800" spc="-1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</a:rPr>
              <a:t>sebagai</a:t>
            </a:r>
            <a:r>
              <a:rPr lang="en-US" sz="1800" spc="-1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</a:rPr>
              <a:t>perbandingan</a:t>
            </a:r>
            <a:r>
              <a:rPr lang="en-US" sz="1800" spc="-1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</a:rPr>
              <a:t>berderajat</a:t>
            </a:r>
            <a:r>
              <a:rPr lang="en-US" sz="1800" spc="-1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</a:rPr>
              <a:t>bebas</a:t>
            </a:r>
            <a:r>
              <a:rPr lang="en-US" sz="1800" spc="-10" dirty="0">
                <a:solidFill>
                  <a:schemeClr val="tx1"/>
                </a:solidFill>
                <a:latin typeface="+mn-lt"/>
              </a:rPr>
              <a:t> 1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</a:rPr>
              <a:t>baik</a:t>
            </a:r>
            <a:r>
              <a:rPr lang="en-US" sz="1800" spc="-1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</a:rPr>
              <a:t>faktor</a:t>
            </a:r>
            <a:r>
              <a:rPr lang="en-US" sz="1800" spc="-1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</a:rPr>
              <a:t>kualitatif</a:t>
            </a:r>
            <a:r>
              <a:rPr lang="en-US" sz="1800" spc="-1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</a:rPr>
              <a:t>ataupun</a:t>
            </a:r>
            <a:r>
              <a:rPr lang="en-US" sz="1800" spc="-1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</a:rPr>
              <a:t>kuantitatif</a:t>
            </a:r>
            <a:r>
              <a:rPr lang="en-US" sz="1800" spc="-10" dirty="0">
                <a:solidFill>
                  <a:schemeClr val="tx1"/>
                </a:solidFill>
                <a:latin typeface="+mn-lt"/>
              </a:rPr>
              <a:t>. </a:t>
            </a:r>
          </a:p>
          <a:p>
            <a:pPr algn="just">
              <a:lnSpc>
                <a:spcPct val="100000"/>
              </a:lnSpc>
              <a:spcBef>
                <a:spcPts val="37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+mn-lt"/>
                <a:cs typeface="Times New Roman"/>
              </a:rPr>
              <a:t>Satu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+mn-lt"/>
                <a:cs typeface="Times New Roman"/>
              </a:rPr>
              <a:t>set</a:t>
            </a:r>
            <a:r>
              <a:rPr lang="en-US" sz="1800" spc="-35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kontras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adalah</a:t>
            </a:r>
            <a:r>
              <a:rPr lang="en-US" sz="1800" spc="-35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ortogonal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jika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independen</a:t>
            </a:r>
            <a:r>
              <a:rPr lang="en-US" sz="1800" spc="-35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satu</a:t>
            </a:r>
            <a:r>
              <a:rPr lang="en-US" sz="1800" spc="-35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sama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+mn-lt"/>
                <a:cs typeface="Times New Roman"/>
              </a:rPr>
              <a:t>lain</a:t>
            </a:r>
            <a:r>
              <a:rPr lang="en-US" sz="1800" spc="-35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+mn-lt"/>
                <a:cs typeface="Times New Roman"/>
              </a:rPr>
              <a:t>(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jika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nilai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satu</a:t>
            </a:r>
            <a:r>
              <a:rPr lang="en-US" sz="1800" spc="-35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kontras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tidak</a:t>
            </a:r>
            <a:r>
              <a:rPr lang="en-US" sz="1800" spc="-35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  <a:cs typeface="Times New Roman"/>
              </a:rPr>
              <a:t>memberikan</a:t>
            </a:r>
            <a:r>
              <a:rPr lang="en-US" sz="1800" spc="-10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informasi</a:t>
            </a:r>
            <a:r>
              <a:rPr lang="en-US" sz="1800" spc="-60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tentang</a:t>
            </a:r>
            <a:r>
              <a:rPr lang="en-US" sz="1800" spc="-50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kontras</a:t>
            </a:r>
            <a:r>
              <a:rPr lang="en-US" sz="1800" spc="-55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spc="-10" dirty="0">
                <a:solidFill>
                  <a:schemeClr val="tx1"/>
                </a:solidFill>
                <a:latin typeface="+mn-lt"/>
                <a:cs typeface="Times New Roman"/>
              </a:rPr>
              <a:t>lain)</a:t>
            </a:r>
          </a:p>
          <a:p>
            <a:pPr algn="just">
              <a:lnSpc>
                <a:spcPct val="100000"/>
              </a:lnSpc>
              <a:spcBef>
                <a:spcPts val="37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+mn-lt"/>
                <a:cs typeface="Times New Roman"/>
              </a:rPr>
              <a:t>Jika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satu</a:t>
            </a:r>
            <a:r>
              <a:rPr lang="en-US" sz="1800" spc="-35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+mn-lt"/>
                <a:cs typeface="Times New Roman"/>
              </a:rPr>
              <a:t>set</a:t>
            </a:r>
            <a:r>
              <a:rPr lang="en-US" sz="1800" spc="-35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kontras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ortogonal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maka</a:t>
            </a:r>
            <a:r>
              <a:rPr lang="en-US" sz="1800" spc="-35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koefisien</a:t>
            </a:r>
            <a:r>
              <a:rPr lang="en-US" sz="1800" spc="-35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  <a:cs typeface="Times New Roman"/>
              </a:rPr>
              <a:t>kontrasnya</a:t>
            </a:r>
            <a:r>
              <a:rPr lang="en-US" sz="1800" spc="-35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tidak</a:t>
            </a:r>
            <a:r>
              <a:rPr lang="en-US" sz="1800" spc="-35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  <a:cs typeface="Times New Roman"/>
              </a:rPr>
              <a:t>berkorelasi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satu</a:t>
            </a:r>
            <a:r>
              <a:rPr lang="en-US" sz="1800" spc="-30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sama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spc="-10" dirty="0">
                <a:solidFill>
                  <a:schemeClr val="tx1"/>
                </a:solidFill>
                <a:latin typeface="+mn-lt"/>
                <a:cs typeface="Times New Roman"/>
              </a:rPr>
              <a:t>lain</a:t>
            </a:r>
          </a:p>
          <a:p>
            <a:pPr algn="just">
              <a:lnSpc>
                <a:spcPct val="100000"/>
              </a:lnSpc>
              <a:spcBef>
                <a:spcPts val="370"/>
              </a:spcBef>
            </a:pPr>
            <a:r>
              <a:rPr lang="en-US" sz="1800" spc="-10" dirty="0" err="1">
                <a:solidFill>
                  <a:schemeClr val="tx1"/>
                </a:solidFill>
                <a:latin typeface="+mn-lt"/>
                <a:cs typeface="Times New Roman"/>
              </a:rPr>
              <a:t>Maksimal</a:t>
            </a:r>
            <a:r>
              <a:rPr lang="en-US" sz="1800" spc="-45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kontras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+mn-lt"/>
                <a:cs typeface="Times New Roman"/>
              </a:rPr>
              <a:t>yang</a:t>
            </a:r>
            <a:r>
              <a:rPr lang="en-US" sz="1800" spc="-35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saling</a:t>
            </a:r>
            <a:r>
              <a:rPr lang="en-US" sz="1800" spc="-35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ortogonal</a:t>
            </a:r>
            <a:r>
              <a:rPr lang="en-US" sz="1800" spc="-45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+mn-lt"/>
                <a:cs typeface="Times New Roman"/>
              </a:rPr>
              <a:t>yang</a:t>
            </a:r>
            <a:r>
              <a:rPr lang="en-US" sz="1800" spc="-35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dapat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dibentuk</a:t>
            </a:r>
            <a:r>
              <a:rPr lang="en-US" sz="1800" spc="-35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sebanyak</a:t>
            </a:r>
            <a:r>
              <a:rPr lang="en-US" sz="1800" spc="-40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/>
              </a:rPr>
              <a:t>db</a:t>
            </a:r>
            <a:r>
              <a:rPr lang="en-US" sz="1800" spc="-35" dirty="0">
                <a:solidFill>
                  <a:schemeClr val="tx1"/>
                </a:solidFill>
                <a:latin typeface="+mn-lt"/>
                <a:cs typeface="Times New Roman"/>
              </a:rPr>
              <a:t> </a:t>
            </a:r>
            <a:r>
              <a:rPr lang="en-US" sz="1800" spc="-10" dirty="0" err="1">
                <a:solidFill>
                  <a:schemeClr val="tx1"/>
                </a:solidFill>
                <a:latin typeface="+mn-lt"/>
                <a:cs typeface="Times New Roman"/>
              </a:rPr>
              <a:t>perlakuan</a:t>
            </a:r>
            <a:endParaRPr lang="en-US" sz="1800" spc="-10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461264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1000" dirty="0">
              <a:latin typeface="Times New Roman"/>
              <a:cs typeface="Times New Roman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0649E2-2673-3F4D-BBBB-8C298A3A2842}"/>
              </a:ext>
            </a:extLst>
          </p:cNvPr>
          <p:cNvSpPr txBox="1"/>
          <p:nvPr/>
        </p:nvSpPr>
        <p:spPr>
          <a:xfrm>
            <a:off x="7383438" y="4364841"/>
            <a:ext cx="44007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Maximal </a:t>
            </a:r>
            <a:r>
              <a:rPr lang="en-US" dirty="0" err="1"/>
              <a:t>kontras</a:t>
            </a:r>
            <a:r>
              <a:rPr lang="en-US" dirty="0"/>
              <a:t> yang </a:t>
            </a:r>
            <a:r>
              <a:rPr lang="en-US" dirty="0" err="1"/>
              <a:t>saling</a:t>
            </a:r>
            <a:r>
              <a:rPr lang="en-US" dirty="0"/>
              <a:t> orthogonal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dibentuk</a:t>
            </a:r>
            <a:r>
              <a:rPr lang="en-US" dirty="0"/>
              <a:t> </a:t>
            </a:r>
            <a:r>
              <a:rPr lang="en-US" dirty="0" err="1"/>
              <a:t>sebanyak</a:t>
            </a:r>
            <a:r>
              <a:rPr lang="en-US" dirty="0"/>
              <a:t> </a:t>
            </a:r>
            <a:r>
              <a:rPr lang="en-US" dirty="0" err="1"/>
              <a:t>db</a:t>
            </a:r>
            <a:r>
              <a:rPr lang="en-US" dirty="0"/>
              <a:t> </a:t>
            </a:r>
            <a:r>
              <a:rPr lang="en-US" dirty="0" err="1"/>
              <a:t>perlakuan</a:t>
            </a:r>
            <a:r>
              <a:rPr lang="en-US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6B5274-D974-E9B9-EEC7-D4D1E4AFA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748" y="3145956"/>
            <a:ext cx="6115904" cy="100026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48E18FF-933D-F9E4-D93B-8DB30A242BDD}"/>
              </a:ext>
            </a:extLst>
          </p:cNvPr>
          <p:cNvSpPr txBox="1"/>
          <p:nvPr/>
        </p:nvSpPr>
        <p:spPr>
          <a:xfrm>
            <a:off x="211838" y="4318674"/>
            <a:ext cx="60937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Di mana </a:t>
            </a:r>
            <a:r>
              <a:rPr lang="en-US" dirty="0" err="1"/>
              <a:t>dikatakan</a:t>
            </a:r>
            <a:r>
              <a:rPr lang="en-US" dirty="0"/>
              <a:t> </a:t>
            </a:r>
            <a:r>
              <a:rPr lang="en-US" dirty="0" err="1"/>
              <a:t>othogonal</a:t>
            </a:r>
            <a:r>
              <a:rPr lang="en-US" dirty="0"/>
              <a:t> </a:t>
            </a:r>
            <a:r>
              <a:rPr lang="en-US" dirty="0" err="1"/>
              <a:t>jika</a:t>
            </a:r>
            <a:r>
              <a:rPr lang="en-US" dirty="0"/>
              <a:t>: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F9BBE70-16C2-BC33-E03C-EC9F6B27A9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748" y="4833123"/>
            <a:ext cx="4448796" cy="146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4157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9BCB21-C0EA-9742-37D9-C9464C47F8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DFD44140-877F-B371-F126-08708652D6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0978" y="6186482"/>
            <a:ext cx="1916027" cy="50155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5508E2E-BCA8-9C7F-3240-B0172D209799}"/>
              </a:ext>
            </a:extLst>
          </p:cNvPr>
          <p:cNvSpPr txBox="1"/>
          <p:nvPr/>
        </p:nvSpPr>
        <p:spPr>
          <a:xfrm>
            <a:off x="530086" y="371061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err="1">
                <a:solidFill>
                  <a:schemeClr val="accent5">
                    <a:lumMod val="75000"/>
                  </a:schemeClr>
                </a:solidFill>
              </a:rPr>
              <a:t>Kontras</a:t>
            </a:r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 Orthogonal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729933-75AE-BA1D-F325-D278B5FA4F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70" y="1263583"/>
            <a:ext cx="7163788" cy="18171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F192E2-5CFF-BEC4-B2A8-2337AED5BA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970" y="3203851"/>
            <a:ext cx="5557898" cy="31696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7F7B174-2800-AE13-222C-A8037C779DA7}"/>
              </a:ext>
            </a:extLst>
          </p:cNvPr>
          <p:cNvSpPr txBox="1"/>
          <p:nvPr/>
        </p:nvSpPr>
        <p:spPr>
          <a:xfrm>
            <a:off x="6677168" y="3478826"/>
            <a:ext cx="60937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Rumus</a:t>
            </a:r>
            <a:r>
              <a:rPr lang="en-US" dirty="0"/>
              <a:t> </a:t>
            </a:r>
            <a:r>
              <a:rPr lang="en-US" dirty="0" err="1"/>
              <a:t>jumlah</a:t>
            </a:r>
            <a:r>
              <a:rPr lang="en-US" dirty="0"/>
              <a:t> </a:t>
            </a:r>
            <a:r>
              <a:rPr lang="en-US" dirty="0" err="1"/>
              <a:t>kuadrat</a:t>
            </a:r>
            <a:r>
              <a:rPr lang="en-US" dirty="0"/>
              <a:t>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0B9BB67-A60B-E82A-A10E-4C82019150CF}"/>
                  </a:ext>
                </a:extLst>
              </p:cNvPr>
              <p:cNvSpPr txBox="1"/>
              <p:nvPr/>
            </p:nvSpPr>
            <p:spPr>
              <a:xfrm>
                <a:off x="6799998" y="3971239"/>
                <a:ext cx="1997983" cy="7000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𝐽𝐾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nary>
                                    <m:naryPr>
                                      <m:chr m:val="∑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23"/>
                                        </m:r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p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.</m:t>
                                          </m:r>
                                        </m:sub>
                                      </m:sSub>
                                    </m:e>
                                  </m:nary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0B9BB67-A60B-E82A-A10E-4C82019150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9998" y="3971239"/>
                <a:ext cx="1997983" cy="70000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Picture 13">
            <a:extLst>
              <a:ext uri="{FF2B5EF4-FFF2-40B4-BE49-F238E27FC236}">
                <a16:creationId xmlns:a16="http://schemas.microsoft.com/office/drawing/2014/main" id="{F0DF0FB1-0AAA-886C-142E-F2EAD88259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5630" y="5125376"/>
            <a:ext cx="3940790" cy="566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1165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45FFFC-333F-7D15-51F8-ADDF3495C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AB738F0F-D0F0-FE72-700F-CC08243935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0978" y="6186482"/>
            <a:ext cx="1916027" cy="50155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2650B1A-080C-E05B-DA0E-1369B8F6845C}"/>
              </a:ext>
            </a:extLst>
          </p:cNvPr>
          <p:cNvSpPr txBox="1"/>
          <p:nvPr/>
        </p:nvSpPr>
        <p:spPr>
          <a:xfrm>
            <a:off x="530086" y="371061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err="1">
                <a:solidFill>
                  <a:schemeClr val="accent5">
                    <a:lumMod val="75000"/>
                  </a:schemeClr>
                </a:solidFill>
              </a:rPr>
              <a:t>Kontras</a:t>
            </a:r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 Orthogonal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B34E27F1-1489-EA40-1AED-700600DB407E}"/>
              </a:ext>
            </a:extLst>
          </p:cNvPr>
          <p:cNvSpPr txBox="1"/>
          <p:nvPr/>
        </p:nvSpPr>
        <p:spPr>
          <a:xfrm>
            <a:off x="129413" y="1311536"/>
            <a:ext cx="6318651" cy="68223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i="1" dirty="0" err="1">
                <a:cs typeface="Carlito"/>
              </a:rPr>
              <a:t>Studi</a:t>
            </a:r>
            <a:r>
              <a:rPr i="1" spc="-65" dirty="0">
                <a:cs typeface="Carlito"/>
              </a:rPr>
              <a:t> </a:t>
            </a:r>
            <a:r>
              <a:rPr i="1" spc="-10" dirty="0" err="1">
                <a:cs typeface="Carlito"/>
              </a:rPr>
              <a:t>Kasus</a:t>
            </a:r>
            <a:r>
              <a:rPr lang="en-US" i="1" spc="-10" dirty="0">
                <a:cs typeface="Carlito"/>
              </a:rPr>
              <a:t> 2</a:t>
            </a:r>
            <a:endParaRPr i="1" dirty="0"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930"/>
              </a:spcBef>
            </a:pPr>
            <a:r>
              <a:rPr spc="-10" dirty="0">
                <a:cs typeface="Times New Roman"/>
              </a:rPr>
              <a:t>Rencana</a:t>
            </a:r>
            <a:r>
              <a:rPr spc="-20" dirty="0">
                <a:cs typeface="Times New Roman"/>
              </a:rPr>
              <a:t> </a:t>
            </a:r>
            <a:r>
              <a:rPr spc="-10" dirty="0">
                <a:cs typeface="Times New Roman"/>
              </a:rPr>
              <a:t>pengujian:</a:t>
            </a:r>
            <a:r>
              <a:rPr dirty="0">
                <a:cs typeface="Times New Roman"/>
              </a:rPr>
              <a:t> </a:t>
            </a:r>
            <a:r>
              <a:rPr b="1" dirty="0">
                <a:cs typeface="Times New Roman"/>
              </a:rPr>
              <a:t>Perbandingan</a:t>
            </a:r>
            <a:r>
              <a:rPr b="1" spc="-20" dirty="0">
                <a:cs typeface="Times New Roman"/>
              </a:rPr>
              <a:t> </a:t>
            </a:r>
            <a:r>
              <a:rPr b="1" dirty="0">
                <a:cs typeface="Times New Roman"/>
              </a:rPr>
              <a:t>perlakuan</a:t>
            </a:r>
            <a:r>
              <a:rPr b="1" spc="-20" dirty="0">
                <a:cs typeface="Times New Roman"/>
              </a:rPr>
              <a:t> </a:t>
            </a:r>
            <a:r>
              <a:rPr b="1" dirty="0">
                <a:cs typeface="Times New Roman"/>
              </a:rPr>
              <a:t>pot</a:t>
            </a:r>
            <a:r>
              <a:rPr b="1" spc="-15" dirty="0">
                <a:cs typeface="Times New Roman"/>
              </a:rPr>
              <a:t> </a:t>
            </a:r>
            <a:r>
              <a:rPr b="1" dirty="0">
                <a:cs typeface="Times New Roman"/>
              </a:rPr>
              <a:t>bulat</a:t>
            </a:r>
            <a:r>
              <a:rPr b="1" spc="-15" dirty="0">
                <a:cs typeface="Times New Roman"/>
              </a:rPr>
              <a:t> </a:t>
            </a:r>
            <a:r>
              <a:rPr b="1" dirty="0">
                <a:cs typeface="Times New Roman"/>
              </a:rPr>
              <a:t>dan</a:t>
            </a:r>
            <a:r>
              <a:rPr b="1" spc="-20" dirty="0">
                <a:cs typeface="Times New Roman"/>
              </a:rPr>
              <a:t> </a:t>
            </a:r>
            <a:r>
              <a:rPr b="1" spc="-10" dirty="0">
                <a:cs typeface="Times New Roman"/>
              </a:rPr>
              <a:t>bersegi</a:t>
            </a:r>
            <a:endParaRPr dirty="0">
              <a:cs typeface="Times New Roman"/>
            </a:endParaRPr>
          </a:p>
        </p:txBody>
      </p:sp>
      <p:pic>
        <p:nvPicPr>
          <p:cNvPr id="5" name="object 4">
            <a:extLst>
              <a:ext uri="{FF2B5EF4-FFF2-40B4-BE49-F238E27FC236}">
                <a16:creationId xmlns:a16="http://schemas.microsoft.com/office/drawing/2014/main" id="{C6251467-4FE4-6015-7BF5-F4BBCBBECC15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35726" y="2248529"/>
            <a:ext cx="5711014" cy="3648330"/>
          </a:xfrm>
          <a:prstGeom prst="rect">
            <a:avLst/>
          </a:prstGeom>
        </p:spPr>
      </p:pic>
      <p:pic>
        <p:nvPicPr>
          <p:cNvPr id="7" name="object 5">
            <a:extLst>
              <a:ext uri="{FF2B5EF4-FFF2-40B4-BE49-F238E27FC236}">
                <a16:creationId xmlns:a16="http://schemas.microsoft.com/office/drawing/2014/main" id="{DDE2AF7C-3DBD-DAD5-2B77-826016605C12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189654" y="1762531"/>
            <a:ext cx="2661225" cy="1159297"/>
          </a:xfrm>
          <a:prstGeom prst="rect">
            <a:avLst/>
          </a:prstGeom>
        </p:spPr>
      </p:pic>
      <p:pic>
        <p:nvPicPr>
          <p:cNvPr id="8" name="object 6">
            <a:extLst>
              <a:ext uri="{FF2B5EF4-FFF2-40B4-BE49-F238E27FC236}">
                <a16:creationId xmlns:a16="http://schemas.microsoft.com/office/drawing/2014/main" id="{2AB15E46-5FE5-2CA1-B2A1-75F35AC81B07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8189654" y="3242878"/>
            <a:ext cx="2661225" cy="1150370"/>
          </a:xfrm>
          <a:prstGeom prst="rect">
            <a:avLst/>
          </a:prstGeom>
        </p:spPr>
      </p:pic>
      <p:pic>
        <p:nvPicPr>
          <p:cNvPr id="10" name="object 7">
            <a:extLst>
              <a:ext uri="{FF2B5EF4-FFF2-40B4-BE49-F238E27FC236}">
                <a16:creationId xmlns:a16="http://schemas.microsoft.com/office/drawing/2014/main" id="{0DE51494-90CA-F72B-DDB4-6129017B91EA}"/>
              </a:ext>
            </a:extLst>
          </p:cNvPr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8234255" y="4651873"/>
            <a:ext cx="1902837" cy="588548"/>
          </a:xfrm>
          <a:prstGeom prst="rect">
            <a:avLst/>
          </a:prstGeom>
        </p:spPr>
      </p:pic>
      <p:sp>
        <p:nvSpPr>
          <p:cNvPr id="13" name="object 8">
            <a:extLst>
              <a:ext uri="{FF2B5EF4-FFF2-40B4-BE49-F238E27FC236}">
                <a16:creationId xmlns:a16="http://schemas.microsoft.com/office/drawing/2014/main" id="{DD480671-BD09-D34E-7FE1-A3891509929B}"/>
              </a:ext>
            </a:extLst>
          </p:cNvPr>
          <p:cNvSpPr/>
          <p:nvPr/>
        </p:nvSpPr>
        <p:spPr>
          <a:xfrm>
            <a:off x="7474275" y="1921504"/>
            <a:ext cx="413921" cy="327025"/>
          </a:xfrm>
          <a:custGeom>
            <a:avLst/>
            <a:gdLst/>
            <a:ahLst/>
            <a:cxnLst/>
            <a:rect l="l" t="t" r="r" b="b"/>
            <a:pathLst>
              <a:path w="353695" h="327025">
                <a:moveTo>
                  <a:pt x="0" y="163199"/>
                </a:moveTo>
                <a:lnTo>
                  <a:pt x="6318" y="119814"/>
                </a:lnTo>
                <a:lnTo>
                  <a:pt x="24149" y="80829"/>
                </a:lnTo>
                <a:lnTo>
                  <a:pt x="51806" y="47800"/>
                </a:lnTo>
                <a:lnTo>
                  <a:pt x="87599" y="22281"/>
                </a:lnTo>
                <a:lnTo>
                  <a:pt x="129843" y="5829"/>
                </a:lnTo>
                <a:lnTo>
                  <a:pt x="176849" y="0"/>
                </a:lnTo>
                <a:lnTo>
                  <a:pt x="223864" y="5829"/>
                </a:lnTo>
                <a:lnTo>
                  <a:pt x="266110" y="22281"/>
                </a:lnTo>
                <a:lnTo>
                  <a:pt x="301902" y="47800"/>
                </a:lnTo>
                <a:lnTo>
                  <a:pt x="329554" y="80829"/>
                </a:lnTo>
                <a:lnTo>
                  <a:pt x="347382" y="119814"/>
                </a:lnTo>
                <a:lnTo>
                  <a:pt x="353699" y="163199"/>
                </a:lnTo>
                <a:lnTo>
                  <a:pt x="347382" y="206584"/>
                </a:lnTo>
                <a:lnTo>
                  <a:pt x="329554" y="245569"/>
                </a:lnTo>
                <a:lnTo>
                  <a:pt x="301902" y="278599"/>
                </a:lnTo>
                <a:lnTo>
                  <a:pt x="266110" y="304117"/>
                </a:lnTo>
                <a:lnTo>
                  <a:pt x="223864" y="320569"/>
                </a:lnTo>
                <a:lnTo>
                  <a:pt x="176849" y="326399"/>
                </a:lnTo>
                <a:lnTo>
                  <a:pt x="129843" y="320569"/>
                </a:lnTo>
                <a:lnTo>
                  <a:pt x="87599" y="304117"/>
                </a:lnTo>
                <a:lnTo>
                  <a:pt x="51806" y="278599"/>
                </a:lnTo>
                <a:lnTo>
                  <a:pt x="24149" y="245569"/>
                </a:lnTo>
                <a:lnTo>
                  <a:pt x="6318" y="206584"/>
                </a:lnTo>
                <a:lnTo>
                  <a:pt x="0" y="163199"/>
                </a:lnTo>
                <a:close/>
              </a:path>
            </a:pathLst>
          </a:custGeom>
          <a:ln w="25399">
            <a:solidFill>
              <a:srgbClr val="B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9">
            <a:extLst>
              <a:ext uri="{FF2B5EF4-FFF2-40B4-BE49-F238E27FC236}">
                <a16:creationId xmlns:a16="http://schemas.microsoft.com/office/drawing/2014/main" id="{1D3C5B31-2DD8-8A37-A8D5-93EE56BA9B26}"/>
              </a:ext>
            </a:extLst>
          </p:cNvPr>
          <p:cNvSpPr txBox="1"/>
          <p:nvPr/>
        </p:nvSpPr>
        <p:spPr>
          <a:xfrm>
            <a:off x="7599106" y="1925701"/>
            <a:ext cx="127818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90" dirty="0">
                <a:solidFill>
                  <a:srgbClr val="BF0000"/>
                </a:solidFill>
                <a:latin typeface="Times New Roman"/>
                <a:cs typeface="Times New Roman"/>
              </a:rPr>
              <a:t>1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6" name="object 10">
            <a:extLst>
              <a:ext uri="{FF2B5EF4-FFF2-40B4-BE49-F238E27FC236}">
                <a16:creationId xmlns:a16="http://schemas.microsoft.com/office/drawing/2014/main" id="{58DCB1E3-958F-04C4-73C2-58DC1922FC5A}"/>
              </a:ext>
            </a:extLst>
          </p:cNvPr>
          <p:cNvSpPr/>
          <p:nvPr/>
        </p:nvSpPr>
        <p:spPr>
          <a:xfrm>
            <a:off x="7440200" y="3383256"/>
            <a:ext cx="413921" cy="327025"/>
          </a:xfrm>
          <a:custGeom>
            <a:avLst/>
            <a:gdLst/>
            <a:ahLst/>
            <a:cxnLst/>
            <a:rect l="l" t="t" r="r" b="b"/>
            <a:pathLst>
              <a:path w="353695" h="327025">
                <a:moveTo>
                  <a:pt x="0" y="163199"/>
                </a:moveTo>
                <a:lnTo>
                  <a:pt x="6318" y="119813"/>
                </a:lnTo>
                <a:lnTo>
                  <a:pt x="24149" y="80828"/>
                </a:lnTo>
                <a:lnTo>
                  <a:pt x="51806" y="47799"/>
                </a:lnTo>
                <a:lnTo>
                  <a:pt x="87599" y="22281"/>
                </a:lnTo>
                <a:lnTo>
                  <a:pt x="129843" y="5829"/>
                </a:lnTo>
                <a:lnTo>
                  <a:pt x="176849" y="0"/>
                </a:lnTo>
                <a:lnTo>
                  <a:pt x="223864" y="5829"/>
                </a:lnTo>
                <a:lnTo>
                  <a:pt x="266110" y="22281"/>
                </a:lnTo>
                <a:lnTo>
                  <a:pt x="301902" y="47799"/>
                </a:lnTo>
                <a:lnTo>
                  <a:pt x="329554" y="80828"/>
                </a:lnTo>
                <a:lnTo>
                  <a:pt x="347382" y="119813"/>
                </a:lnTo>
                <a:lnTo>
                  <a:pt x="353699" y="163199"/>
                </a:lnTo>
                <a:lnTo>
                  <a:pt x="347382" y="206586"/>
                </a:lnTo>
                <a:lnTo>
                  <a:pt x="329554" y="245573"/>
                </a:lnTo>
                <a:lnTo>
                  <a:pt x="301902" y="278605"/>
                </a:lnTo>
                <a:lnTo>
                  <a:pt x="266110" y="304125"/>
                </a:lnTo>
                <a:lnTo>
                  <a:pt x="223864" y="320579"/>
                </a:lnTo>
                <a:lnTo>
                  <a:pt x="176849" y="326409"/>
                </a:lnTo>
                <a:lnTo>
                  <a:pt x="129843" y="320579"/>
                </a:lnTo>
                <a:lnTo>
                  <a:pt x="87599" y="304125"/>
                </a:lnTo>
                <a:lnTo>
                  <a:pt x="51806" y="278605"/>
                </a:lnTo>
                <a:lnTo>
                  <a:pt x="24149" y="245573"/>
                </a:lnTo>
                <a:lnTo>
                  <a:pt x="6318" y="206586"/>
                </a:lnTo>
                <a:lnTo>
                  <a:pt x="0" y="163199"/>
                </a:lnTo>
                <a:close/>
              </a:path>
            </a:pathLst>
          </a:custGeom>
          <a:ln w="25399">
            <a:solidFill>
              <a:srgbClr val="B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1">
            <a:extLst>
              <a:ext uri="{FF2B5EF4-FFF2-40B4-BE49-F238E27FC236}">
                <a16:creationId xmlns:a16="http://schemas.microsoft.com/office/drawing/2014/main" id="{0D8E41E1-01F6-7BA4-E2FF-84D55581DD62}"/>
              </a:ext>
            </a:extLst>
          </p:cNvPr>
          <p:cNvSpPr txBox="1"/>
          <p:nvPr/>
        </p:nvSpPr>
        <p:spPr>
          <a:xfrm>
            <a:off x="7565035" y="3387453"/>
            <a:ext cx="159772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0" dirty="0">
                <a:solidFill>
                  <a:srgbClr val="BF0000"/>
                </a:solidFill>
                <a:latin typeface="Times New Roman"/>
                <a:cs typeface="Times New Roman"/>
              </a:rPr>
              <a:t>2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8" name="object 12">
            <a:extLst>
              <a:ext uri="{FF2B5EF4-FFF2-40B4-BE49-F238E27FC236}">
                <a16:creationId xmlns:a16="http://schemas.microsoft.com/office/drawing/2014/main" id="{253FE4EB-68F7-BFC6-140B-777F1303C7FE}"/>
              </a:ext>
            </a:extLst>
          </p:cNvPr>
          <p:cNvSpPr/>
          <p:nvPr/>
        </p:nvSpPr>
        <p:spPr>
          <a:xfrm>
            <a:off x="7427850" y="4734588"/>
            <a:ext cx="413921" cy="327025"/>
          </a:xfrm>
          <a:custGeom>
            <a:avLst/>
            <a:gdLst/>
            <a:ahLst/>
            <a:cxnLst/>
            <a:rect l="l" t="t" r="r" b="b"/>
            <a:pathLst>
              <a:path w="353695" h="327025">
                <a:moveTo>
                  <a:pt x="0" y="163199"/>
                </a:moveTo>
                <a:lnTo>
                  <a:pt x="6318" y="119808"/>
                </a:lnTo>
                <a:lnTo>
                  <a:pt x="24149" y="80822"/>
                </a:lnTo>
                <a:lnTo>
                  <a:pt x="51806" y="47793"/>
                </a:lnTo>
                <a:lnTo>
                  <a:pt x="87599" y="22277"/>
                </a:lnTo>
                <a:lnTo>
                  <a:pt x="129843" y="5828"/>
                </a:lnTo>
                <a:lnTo>
                  <a:pt x="176849" y="0"/>
                </a:lnTo>
                <a:lnTo>
                  <a:pt x="223864" y="5828"/>
                </a:lnTo>
                <a:lnTo>
                  <a:pt x="266110" y="22277"/>
                </a:lnTo>
                <a:lnTo>
                  <a:pt x="301902" y="47793"/>
                </a:lnTo>
                <a:lnTo>
                  <a:pt x="329554" y="80822"/>
                </a:lnTo>
                <a:lnTo>
                  <a:pt x="347382" y="119808"/>
                </a:lnTo>
                <a:lnTo>
                  <a:pt x="353699" y="163199"/>
                </a:lnTo>
                <a:lnTo>
                  <a:pt x="347382" y="206581"/>
                </a:lnTo>
                <a:lnTo>
                  <a:pt x="329554" y="245566"/>
                </a:lnTo>
                <a:lnTo>
                  <a:pt x="301902" y="278596"/>
                </a:lnTo>
                <a:lnTo>
                  <a:pt x="266110" y="304116"/>
                </a:lnTo>
                <a:lnTo>
                  <a:pt x="223864" y="320569"/>
                </a:lnTo>
                <a:lnTo>
                  <a:pt x="176849" y="326399"/>
                </a:lnTo>
                <a:lnTo>
                  <a:pt x="129843" y="320569"/>
                </a:lnTo>
                <a:lnTo>
                  <a:pt x="87599" y="304116"/>
                </a:lnTo>
                <a:lnTo>
                  <a:pt x="51806" y="278596"/>
                </a:lnTo>
                <a:lnTo>
                  <a:pt x="24149" y="245566"/>
                </a:lnTo>
                <a:lnTo>
                  <a:pt x="6318" y="206581"/>
                </a:lnTo>
                <a:lnTo>
                  <a:pt x="0" y="163199"/>
                </a:lnTo>
                <a:close/>
              </a:path>
            </a:pathLst>
          </a:custGeom>
          <a:ln w="25399">
            <a:solidFill>
              <a:srgbClr val="B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3">
            <a:extLst>
              <a:ext uri="{FF2B5EF4-FFF2-40B4-BE49-F238E27FC236}">
                <a16:creationId xmlns:a16="http://schemas.microsoft.com/office/drawing/2014/main" id="{A722EDFB-EC73-3B5D-739F-F0388D49F7E7}"/>
              </a:ext>
            </a:extLst>
          </p:cNvPr>
          <p:cNvSpPr txBox="1"/>
          <p:nvPr/>
        </p:nvSpPr>
        <p:spPr>
          <a:xfrm>
            <a:off x="7552681" y="4738771"/>
            <a:ext cx="152341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0" dirty="0">
                <a:solidFill>
                  <a:srgbClr val="BF0000"/>
                </a:solidFill>
                <a:latin typeface="Times New Roman"/>
                <a:cs typeface="Times New Roman"/>
              </a:rPr>
              <a:t>3</a:t>
            </a:r>
            <a:endParaRPr sz="18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122295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256445-8EE7-AFCE-58C3-220F71D902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4BF1DB01-F68C-7F9E-9176-35DDC2E1FB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386" y="5987907"/>
            <a:ext cx="2674620" cy="7001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50F949-0689-099A-E80B-E141AEB08EA7}"/>
              </a:ext>
            </a:extLst>
          </p:cNvPr>
          <p:cNvSpPr txBox="1"/>
          <p:nvPr/>
        </p:nvSpPr>
        <p:spPr>
          <a:xfrm>
            <a:off x="530086" y="371061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err="1">
                <a:solidFill>
                  <a:schemeClr val="accent5">
                    <a:lumMod val="75000"/>
                  </a:schemeClr>
                </a:solidFill>
              </a:rPr>
              <a:t>Kontras</a:t>
            </a:r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 Orthogonal</a:t>
            </a: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8991D4AA-C031-8B96-64FA-363089C8678C}"/>
              </a:ext>
            </a:extLst>
          </p:cNvPr>
          <p:cNvSpPr txBox="1"/>
          <p:nvPr/>
        </p:nvSpPr>
        <p:spPr>
          <a:xfrm>
            <a:off x="795572" y="1463759"/>
            <a:ext cx="1510899" cy="70788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i="1" dirty="0" err="1">
                <a:cs typeface="Carlito"/>
              </a:rPr>
              <a:t>Studi</a:t>
            </a:r>
            <a:r>
              <a:rPr i="1" spc="-65" dirty="0">
                <a:cs typeface="Carlito"/>
              </a:rPr>
              <a:t> </a:t>
            </a:r>
            <a:r>
              <a:rPr i="1" spc="-10" dirty="0" err="1">
                <a:cs typeface="Carlito"/>
              </a:rPr>
              <a:t>Kasus</a:t>
            </a:r>
            <a:r>
              <a:rPr lang="en-US" i="1" spc="-10" dirty="0">
                <a:cs typeface="Carlito"/>
              </a:rPr>
              <a:t> 2</a:t>
            </a:r>
            <a:endParaRPr i="1" dirty="0"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115"/>
              </a:spcBef>
            </a:pPr>
            <a:r>
              <a:rPr spc="-20" dirty="0">
                <a:cs typeface="Times New Roman"/>
              </a:rPr>
              <a:t>Tabel</a:t>
            </a:r>
            <a:r>
              <a:rPr spc="-45" dirty="0">
                <a:cs typeface="Times New Roman"/>
              </a:rPr>
              <a:t> </a:t>
            </a:r>
            <a:r>
              <a:rPr spc="-10" dirty="0">
                <a:cs typeface="Times New Roman"/>
              </a:rPr>
              <a:t>kontras</a:t>
            </a:r>
            <a:endParaRPr dirty="0">
              <a:cs typeface="Times New Roman"/>
            </a:endParaRPr>
          </a:p>
        </p:txBody>
      </p:sp>
      <p:graphicFrame>
        <p:nvGraphicFramePr>
          <p:cNvPr id="6" name="object 4">
            <a:extLst>
              <a:ext uri="{FF2B5EF4-FFF2-40B4-BE49-F238E27FC236}">
                <a16:creationId xmlns:a16="http://schemas.microsoft.com/office/drawing/2014/main" id="{A0075A4B-1A6E-CF80-4D3A-6CA83E069D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8300741"/>
              </p:ext>
            </p:extLst>
          </p:nvPr>
        </p:nvGraphicFramePr>
        <p:xfrm>
          <a:off x="2607725" y="1549812"/>
          <a:ext cx="6692082" cy="202733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797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514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52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152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521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152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37889">
                <a:tc grid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400" spc="-25" dirty="0">
                          <a:latin typeface="Arial"/>
                          <a:cs typeface="Arial"/>
                        </a:rPr>
                        <a:t>Yi.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400" b="1" spc="-25" dirty="0">
                          <a:latin typeface="Arial"/>
                          <a:cs typeface="Arial"/>
                        </a:rPr>
                        <a:t>22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400" b="1" spc="-25" dirty="0">
                          <a:latin typeface="Arial"/>
                          <a:cs typeface="Arial"/>
                        </a:rPr>
                        <a:t>20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400" b="1" spc="-25" dirty="0">
                          <a:latin typeface="Arial"/>
                          <a:cs typeface="Arial"/>
                        </a:rPr>
                        <a:t>14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400" b="1" spc="-50" dirty="0">
                          <a:latin typeface="Arial"/>
                          <a:cs typeface="Arial"/>
                        </a:rPr>
                        <a:t>8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7889">
                <a:tc rowSpan="2" gridSpan="2">
                  <a:txBody>
                    <a:bodyPr/>
                    <a:lstStyle/>
                    <a:p>
                      <a:pPr marL="368935">
                        <a:lnSpc>
                          <a:spcPct val="100000"/>
                        </a:lnSpc>
                        <a:spcBef>
                          <a:spcPts val="1500"/>
                        </a:spcBef>
                      </a:pPr>
                      <a:r>
                        <a:rPr sz="1400" spc="-10" dirty="0">
                          <a:latin typeface="Arial"/>
                          <a:cs typeface="Arial"/>
                        </a:rPr>
                        <a:t>Perbandingan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1905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400" spc="-10" dirty="0">
                          <a:latin typeface="Arial"/>
                          <a:cs typeface="Arial"/>
                        </a:rPr>
                        <a:t>Bobot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889">
                <a:tc gridSpan="2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1905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400" spc="-50" dirty="0">
                          <a:latin typeface="Arial"/>
                          <a:cs typeface="Arial"/>
                        </a:rPr>
                        <a:t>A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400" spc="-50" dirty="0">
                          <a:latin typeface="Arial"/>
                          <a:cs typeface="Arial"/>
                        </a:rPr>
                        <a:t>B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400" spc="-50" dirty="0">
                          <a:latin typeface="Arial"/>
                          <a:cs typeface="Arial"/>
                        </a:rPr>
                        <a:t>C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400" spc="-50" dirty="0">
                          <a:latin typeface="Arial"/>
                          <a:cs typeface="Arial"/>
                        </a:rPr>
                        <a:t>D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788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400" spc="-50" dirty="0">
                          <a:latin typeface="Arial"/>
                          <a:cs typeface="Arial"/>
                        </a:rPr>
                        <a:t>1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090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400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1400" spc="-8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400" dirty="0">
                          <a:latin typeface="Arial"/>
                          <a:cs typeface="Arial"/>
                        </a:rPr>
                        <a:t>vs</a:t>
                      </a:r>
                      <a:r>
                        <a:rPr sz="1400" spc="-10" dirty="0">
                          <a:latin typeface="Arial"/>
                          <a:cs typeface="Arial"/>
                        </a:rPr>
                        <a:t> (BCD)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400" spc="-50" dirty="0">
                          <a:latin typeface="Arial"/>
                          <a:cs typeface="Arial"/>
                        </a:rPr>
                        <a:t>3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400" spc="-10" dirty="0">
                          <a:latin typeface="Arial"/>
                          <a:cs typeface="Arial"/>
                        </a:rPr>
                        <a:t>-</a:t>
                      </a:r>
                      <a:r>
                        <a:rPr sz="1400" spc="-50" dirty="0">
                          <a:latin typeface="Arial"/>
                          <a:cs typeface="Arial"/>
                        </a:rPr>
                        <a:t>1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400" spc="-10" dirty="0">
                          <a:latin typeface="Arial"/>
                          <a:cs typeface="Arial"/>
                        </a:rPr>
                        <a:t>-</a:t>
                      </a:r>
                      <a:r>
                        <a:rPr sz="1400" spc="-50" dirty="0">
                          <a:latin typeface="Arial"/>
                          <a:cs typeface="Arial"/>
                        </a:rPr>
                        <a:t>1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400" spc="-10" dirty="0">
                          <a:latin typeface="Arial"/>
                          <a:cs typeface="Arial"/>
                        </a:rPr>
                        <a:t>-</a:t>
                      </a:r>
                      <a:r>
                        <a:rPr sz="1400" spc="-50" dirty="0">
                          <a:latin typeface="Arial"/>
                          <a:cs typeface="Arial"/>
                        </a:rPr>
                        <a:t>1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788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400" spc="-50" dirty="0">
                          <a:latin typeface="Arial"/>
                          <a:cs typeface="Arial"/>
                        </a:rPr>
                        <a:t>2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090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400" dirty="0">
                          <a:latin typeface="Arial"/>
                          <a:cs typeface="Arial"/>
                        </a:rPr>
                        <a:t>B</a:t>
                      </a:r>
                      <a:r>
                        <a:rPr sz="14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400" dirty="0">
                          <a:latin typeface="Arial"/>
                          <a:cs typeface="Arial"/>
                        </a:rPr>
                        <a:t>vs</a:t>
                      </a:r>
                      <a:r>
                        <a:rPr sz="14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400" spc="-20" dirty="0">
                          <a:latin typeface="Arial"/>
                          <a:cs typeface="Arial"/>
                        </a:rPr>
                        <a:t>(CD)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400" spc="-50" dirty="0">
                          <a:latin typeface="Arial"/>
                          <a:cs typeface="Arial"/>
                        </a:rPr>
                        <a:t>0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400" spc="-50" dirty="0">
                          <a:latin typeface="Arial"/>
                          <a:cs typeface="Arial"/>
                        </a:rPr>
                        <a:t>2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400" spc="-10" dirty="0">
                          <a:latin typeface="Arial"/>
                          <a:cs typeface="Arial"/>
                        </a:rPr>
                        <a:t>-</a:t>
                      </a:r>
                      <a:r>
                        <a:rPr sz="1400" spc="-50" dirty="0">
                          <a:latin typeface="Arial"/>
                          <a:cs typeface="Arial"/>
                        </a:rPr>
                        <a:t>1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1400" spc="-10" dirty="0">
                          <a:latin typeface="Arial"/>
                          <a:cs typeface="Arial"/>
                        </a:rPr>
                        <a:t>-</a:t>
                      </a:r>
                      <a:r>
                        <a:rPr sz="1400" spc="-50" dirty="0">
                          <a:latin typeface="Arial"/>
                          <a:cs typeface="Arial"/>
                        </a:rPr>
                        <a:t>1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048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788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4"/>
                        </a:spcBef>
                      </a:pPr>
                      <a:r>
                        <a:rPr sz="1400" spc="-50" dirty="0">
                          <a:latin typeface="Arial"/>
                          <a:cs typeface="Arial"/>
                        </a:rPr>
                        <a:t>3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1114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090">
                        <a:lnSpc>
                          <a:spcPct val="100000"/>
                        </a:lnSpc>
                        <a:spcBef>
                          <a:spcPts val="244"/>
                        </a:spcBef>
                      </a:pPr>
                      <a:r>
                        <a:rPr sz="1400" dirty="0">
                          <a:latin typeface="Arial"/>
                          <a:cs typeface="Arial"/>
                        </a:rPr>
                        <a:t>C</a:t>
                      </a:r>
                      <a:r>
                        <a:rPr sz="1400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400" dirty="0">
                          <a:latin typeface="Arial"/>
                          <a:cs typeface="Arial"/>
                        </a:rPr>
                        <a:t>vs</a:t>
                      </a:r>
                      <a:r>
                        <a:rPr sz="14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400" spc="-50" dirty="0">
                          <a:latin typeface="Arial"/>
                          <a:cs typeface="Arial"/>
                        </a:rPr>
                        <a:t>D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1114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4"/>
                        </a:spcBef>
                      </a:pPr>
                      <a:r>
                        <a:rPr sz="1400" spc="-50" dirty="0">
                          <a:latin typeface="Arial"/>
                          <a:cs typeface="Arial"/>
                        </a:rPr>
                        <a:t>0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1114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4"/>
                        </a:spcBef>
                      </a:pPr>
                      <a:r>
                        <a:rPr sz="1400" spc="-50" dirty="0">
                          <a:latin typeface="Arial"/>
                          <a:cs typeface="Arial"/>
                        </a:rPr>
                        <a:t>0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1114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4"/>
                        </a:spcBef>
                      </a:pPr>
                      <a:r>
                        <a:rPr sz="1400" spc="-50" dirty="0">
                          <a:latin typeface="Arial"/>
                          <a:cs typeface="Arial"/>
                        </a:rPr>
                        <a:t>1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1114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4"/>
                        </a:spcBef>
                      </a:pPr>
                      <a:r>
                        <a:rPr sz="1400" spc="-10" dirty="0">
                          <a:latin typeface="Arial"/>
                          <a:cs typeface="Arial"/>
                        </a:rPr>
                        <a:t>-</a:t>
                      </a:r>
                      <a:r>
                        <a:rPr sz="1400" spc="-50" dirty="0">
                          <a:latin typeface="Arial"/>
                          <a:cs typeface="Arial"/>
                        </a:rPr>
                        <a:t>1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31114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7AF9F2A-D96C-0475-EBE6-97B7FA72264F}"/>
                  </a:ext>
                </a:extLst>
              </p:cNvPr>
              <p:cNvSpPr txBox="1"/>
              <p:nvPr/>
            </p:nvSpPr>
            <p:spPr>
              <a:xfrm>
                <a:off x="795572" y="4058032"/>
                <a:ext cx="7903061" cy="240315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𝐽𝐾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nary>
                                    <m:naryPr>
                                      <m:chr m:val="∑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23"/>
                                        </m:r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p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.</m:t>
                                          </m:r>
                                        </m:sub>
                                      </m:sSub>
                                    </m:e>
                                  </m:nary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(3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×22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×20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×14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+(−1×8))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×(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=16</m:t>
                      </m:r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𝐽𝐾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nary>
                                    <m:naryPr>
                                      <m:chr m:val="∑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23"/>
                                        </m:r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p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.</m:t>
                                          </m:r>
                                        </m:sub>
                                      </m:sSub>
                                    </m:e>
                                  </m:nary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(0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×22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×20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×14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+(−1×8))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×(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=18</m:t>
                      </m:r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𝐽𝐾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nary>
                                    <m:naryPr>
                                      <m:chr m:val="∑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23"/>
                                        </m:r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p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.</m:t>
                                          </m:r>
                                        </m:sub>
                                      </m:sSub>
                                    </m:e>
                                  </m:nary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(0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×22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×20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×14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+(−1×8))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×(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=6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7AF9F2A-D96C-0475-EBE6-97B7FA7226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5572" y="4058032"/>
                <a:ext cx="7903061" cy="240315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4632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C65C4070-A208-F63C-5202-816F568C06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386" y="5987907"/>
            <a:ext cx="2674620" cy="7001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2BD519-B678-45B9-7CF5-FAAD6870DFCE}"/>
              </a:ext>
            </a:extLst>
          </p:cNvPr>
          <p:cNvSpPr txBox="1"/>
          <p:nvPr/>
        </p:nvSpPr>
        <p:spPr>
          <a:xfrm>
            <a:off x="530087" y="371061"/>
            <a:ext cx="78055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Uji </a:t>
            </a:r>
            <a:r>
              <a:rPr lang="en-US" sz="4400" b="1" dirty="0" err="1">
                <a:solidFill>
                  <a:schemeClr val="accent5">
                    <a:lumMod val="75000"/>
                  </a:schemeClr>
                </a:solidFill>
              </a:rPr>
              <a:t>Lanjut</a:t>
            </a:r>
            <a:endParaRPr lang="en-US" sz="44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4" name="object 3">
            <a:extLst>
              <a:ext uri="{FF2B5EF4-FFF2-40B4-BE49-F238E27FC236}">
                <a16:creationId xmlns:a16="http://schemas.microsoft.com/office/drawing/2014/main" id="{198B7663-383D-DD6B-819D-887F4C564988}"/>
              </a:ext>
            </a:extLst>
          </p:cNvPr>
          <p:cNvSpPr/>
          <p:nvPr/>
        </p:nvSpPr>
        <p:spPr>
          <a:xfrm>
            <a:off x="4209551" y="1685509"/>
            <a:ext cx="5828030" cy="1325245"/>
          </a:xfrm>
          <a:custGeom>
            <a:avLst/>
            <a:gdLst/>
            <a:ahLst/>
            <a:cxnLst/>
            <a:rect l="l" t="t" r="r" b="b"/>
            <a:pathLst>
              <a:path w="5828030" h="1325245">
                <a:moveTo>
                  <a:pt x="5165089" y="1324797"/>
                </a:moveTo>
                <a:lnTo>
                  <a:pt x="0" y="1324797"/>
                </a:lnTo>
                <a:lnTo>
                  <a:pt x="662398" y="662398"/>
                </a:lnTo>
                <a:lnTo>
                  <a:pt x="0" y="0"/>
                </a:lnTo>
                <a:lnTo>
                  <a:pt x="5165089" y="0"/>
                </a:lnTo>
                <a:lnTo>
                  <a:pt x="5827488" y="662398"/>
                </a:lnTo>
                <a:lnTo>
                  <a:pt x="5165089" y="1324797"/>
                </a:lnTo>
                <a:close/>
              </a:path>
            </a:pathLst>
          </a:custGeom>
          <a:solidFill>
            <a:srgbClr val="9EC4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4">
            <a:extLst>
              <a:ext uri="{FF2B5EF4-FFF2-40B4-BE49-F238E27FC236}">
                <a16:creationId xmlns:a16="http://schemas.microsoft.com/office/drawing/2014/main" id="{80C522CB-EFBC-399B-789C-FB043893E21E}"/>
              </a:ext>
            </a:extLst>
          </p:cNvPr>
          <p:cNvSpPr txBox="1"/>
          <p:nvPr/>
        </p:nvSpPr>
        <p:spPr>
          <a:xfrm>
            <a:off x="4944976" y="1804224"/>
            <a:ext cx="4284345" cy="1099468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700" marR="5080">
              <a:lnSpc>
                <a:spcPts val="1650"/>
              </a:lnSpc>
              <a:spcBef>
                <a:spcPts val="180"/>
              </a:spcBef>
            </a:pPr>
            <a:r>
              <a:rPr sz="1400" b="1" dirty="0">
                <a:latin typeface="Arial"/>
                <a:cs typeface="Arial"/>
              </a:rPr>
              <a:t>Hipotesis</a:t>
            </a:r>
            <a:r>
              <a:rPr sz="1400" b="1" spc="-30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nol</a:t>
            </a:r>
            <a:r>
              <a:rPr sz="1400" b="1" spc="-25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(H0)</a:t>
            </a:r>
            <a:r>
              <a:rPr sz="1400" b="1" spc="-25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pada</a:t>
            </a:r>
            <a:r>
              <a:rPr sz="1400" b="1" spc="-30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perlakuan</a:t>
            </a:r>
            <a:r>
              <a:rPr sz="1400" b="1" spc="-25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ditolak</a:t>
            </a:r>
            <a:r>
              <a:rPr sz="1400" dirty="0">
                <a:latin typeface="Arial"/>
                <a:cs typeface="Arial"/>
              </a:rPr>
              <a:t>,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spc="-10" dirty="0">
                <a:latin typeface="Arial"/>
                <a:cs typeface="Arial"/>
              </a:rPr>
              <a:t>artinya </a:t>
            </a:r>
            <a:r>
              <a:rPr sz="1400" dirty="0">
                <a:latin typeface="Arial"/>
                <a:cs typeface="Arial"/>
              </a:rPr>
              <a:t>minimal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terdapat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satu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perlakuan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yang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spc="-10" dirty="0">
                <a:latin typeface="Arial"/>
                <a:cs typeface="Arial"/>
              </a:rPr>
              <a:t>memberikan </a:t>
            </a:r>
            <a:r>
              <a:rPr sz="1400" dirty="0">
                <a:latin typeface="Arial"/>
                <a:cs typeface="Arial"/>
              </a:rPr>
              <a:t>respons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yang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tidak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sama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atau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perlakuan</a:t>
            </a:r>
            <a:r>
              <a:rPr sz="1400" spc="-15" dirty="0">
                <a:latin typeface="Arial"/>
                <a:cs typeface="Arial"/>
              </a:rPr>
              <a:t> </a:t>
            </a:r>
            <a:r>
              <a:rPr sz="1400" spc="-10" dirty="0">
                <a:latin typeface="Arial"/>
                <a:cs typeface="Arial"/>
              </a:rPr>
              <a:t>berpengaruh </a:t>
            </a:r>
            <a:r>
              <a:rPr sz="1400" dirty="0">
                <a:latin typeface="Arial"/>
                <a:cs typeface="Arial"/>
              </a:rPr>
              <a:t>terhadap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respons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yang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diamati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pada</a:t>
            </a:r>
            <a:r>
              <a:rPr sz="1400" spc="-2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taraf</a:t>
            </a:r>
            <a:r>
              <a:rPr sz="1400" spc="-20" dirty="0">
                <a:latin typeface="Arial"/>
                <a:cs typeface="Arial"/>
              </a:rPr>
              <a:t> </a:t>
            </a:r>
            <a:r>
              <a:rPr sz="1400" spc="-10" dirty="0">
                <a:latin typeface="Arial"/>
                <a:cs typeface="Arial"/>
              </a:rPr>
              <a:t>nyata tertentu</a:t>
            </a:r>
            <a:endParaRPr sz="1400" dirty="0">
              <a:latin typeface="Arial"/>
              <a:cs typeface="Arial"/>
            </a:endParaRPr>
          </a:p>
        </p:txBody>
      </p:sp>
      <p:sp>
        <p:nvSpPr>
          <p:cNvPr id="16" name="object 5">
            <a:extLst>
              <a:ext uri="{FF2B5EF4-FFF2-40B4-BE49-F238E27FC236}">
                <a16:creationId xmlns:a16="http://schemas.microsoft.com/office/drawing/2014/main" id="{6A4BF280-8373-157E-FD63-A017F696C4DB}"/>
              </a:ext>
            </a:extLst>
          </p:cNvPr>
          <p:cNvSpPr/>
          <p:nvPr/>
        </p:nvSpPr>
        <p:spPr>
          <a:xfrm>
            <a:off x="1620557" y="1685509"/>
            <a:ext cx="2978785" cy="1325245"/>
          </a:xfrm>
          <a:custGeom>
            <a:avLst/>
            <a:gdLst/>
            <a:ahLst/>
            <a:cxnLst/>
            <a:rect l="l" t="t" r="r" b="b"/>
            <a:pathLst>
              <a:path w="2978785" h="1325245">
                <a:moveTo>
                  <a:pt x="2316295" y="1324797"/>
                </a:moveTo>
                <a:lnTo>
                  <a:pt x="0" y="1324797"/>
                </a:lnTo>
                <a:lnTo>
                  <a:pt x="0" y="0"/>
                </a:lnTo>
                <a:lnTo>
                  <a:pt x="2316295" y="0"/>
                </a:lnTo>
                <a:lnTo>
                  <a:pt x="2978693" y="662398"/>
                </a:lnTo>
                <a:lnTo>
                  <a:pt x="2316295" y="1324797"/>
                </a:lnTo>
                <a:close/>
              </a:path>
            </a:pathLst>
          </a:custGeom>
          <a:solidFill>
            <a:srgbClr val="E999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6">
            <a:extLst>
              <a:ext uri="{FF2B5EF4-FFF2-40B4-BE49-F238E27FC236}">
                <a16:creationId xmlns:a16="http://schemas.microsoft.com/office/drawing/2014/main" id="{24A2722E-4F67-C75C-4083-72E90709C3F5}"/>
              </a:ext>
            </a:extLst>
          </p:cNvPr>
          <p:cNvSpPr txBox="1"/>
          <p:nvPr/>
        </p:nvSpPr>
        <p:spPr>
          <a:xfrm>
            <a:off x="1835120" y="2118548"/>
            <a:ext cx="2218690" cy="44830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700" marR="5080" indent="24130">
              <a:lnSpc>
                <a:spcPts val="1650"/>
              </a:lnSpc>
              <a:spcBef>
                <a:spcPts val="180"/>
              </a:spcBef>
            </a:pPr>
            <a:r>
              <a:rPr sz="1400" dirty="0">
                <a:latin typeface="Arial"/>
                <a:cs typeface="Arial"/>
              </a:rPr>
              <a:t>Uji</a:t>
            </a:r>
            <a:r>
              <a:rPr sz="1400" spc="-5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perbandingan</a:t>
            </a:r>
            <a:r>
              <a:rPr sz="1400" spc="-45" dirty="0">
                <a:latin typeface="Arial"/>
                <a:cs typeface="Arial"/>
              </a:rPr>
              <a:t> </a:t>
            </a:r>
            <a:r>
              <a:rPr sz="1400" spc="-10" dirty="0">
                <a:latin typeface="Arial"/>
                <a:cs typeface="Arial"/>
              </a:rPr>
              <a:t>pengaruh </a:t>
            </a:r>
            <a:r>
              <a:rPr sz="1400" dirty="0">
                <a:latin typeface="Arial"/>
                <a:cs typeface="Arial"/>
              </a:rPr>
              <a:t>perlakuan</a:t>
            </a:r>
            <a:r>
              <a:rPr sz="1400" spc="-4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dilakukan</a:t>
            </a:r>
            <a:r>
              <a:rPr sz="1400" spc="-4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ketika</a:t>
            </a:r>
            <a:r>
              <a:rPr sz="1400" spc="-40" dirty="0">
                <a:latin typeface="Arial"/>
                <a:cs typeface="Arial"/>
              </a:rPr>
              <a:t> </a:t>
            </a:r>
            <a:r>
              <a:rPr sz="1400" spc="-50" dirty="0">
                <a:latin typeface="Arial"/>
                <a:cs typeface="Arial"/>
              </a:rPr>
              <a:t>:</a:t>
            </a:r>
            <a:endParaRPr sz="1400" dirty="0">
              <a:latin typeface="Arial"/>
              <a:cs typeface="Arial"/>
            </a:endParaRPr>
          </a:p>
        </p:txBody>
      </p:sp>
      <p:sp>
        <p:nvSpPr>
          <p:cNvPr id="18" name="object 7">
            <a:extLst>
              <a:ext uri="{FF2B5EF4-FFF2-40B4-BE49-F238E27FC236}">
                <a16:creationId xmlns:a16="http://schemas.microsoft.com/office/drawing/2014/main" id="{C19FD2F3-BB96-4ECF-10D7-F316D4672ECC}"/>
              </a:ext>
            </a:extLst>
          </p:cNvPr>
          <p:cNvSpPr/>
          <p:nvPr/>
        </p:nvSpPr>
        <p:spPr>
          <a:xfrm>
            <a:off x="1620557" y="3199206"/>
            <a:ext cx="7273925" cy="344805"/>
          </a:xfrm>
          <a:custGeom>
            <a:avLst/>
            <a:gdLst/>
            <a:ahLst/>
            <a:cxnLst/>
            <a:rect l="l" t="t" r="r" b="b"/>
            <a:pathLst>
              <a:path w="7273925" h="344805">
                <a:moveTo>
                  <a:pt x="7216385" y="344399"/>
                </a:moveTo>
                <a:lnTo>
                  <a:pt x="57399" y="344399"/>
                </a:lnTo>
                <a:lnTo>
                  <a:pt x="35057" y="339888"/>
                </a:lnTo>
                <a:lnTo>
                  <a:pt x="16812" y="327586"/>
                </a:lnTo>
                <a:lnTo>
                  <a:pt x="4510" y="309341"/>
                </a:lnTo>
                <a:lnTo>
                  <a:pt x="0" y="286999"/>
                </a:lnTo>
                <a:lnTo>
                  <a:pt x="0" y="57399"/>
                </a:lnTo>
                <a:lnTo>
                  <a:pt x="4510" y="35057"/>
                </a:lnTo>
                <a:lnTo>
                  <a:pt x="16812" y="16812"/>
                </a:lnTo>
                <a:lnTo>
                  <a:pt x="35057" y="4510"/>
                </a:lnTo>
                <a:lnTo>
                  <a:pt x="57399" y="0"/>
                </a:lnTo>
                <a:lnTo>
                  <a:pt x="7216385" y="0"/>
                </a:lnTo>
                <a:lnTo>
                  <a:pt x="7256960" y="16812"/>
                </a:lnTo>
                <a:lnTo>
                  <a:pt x="7273785" y="57399"/>
                </a:lnTo>
                <a:lnTo>
                  <a:pt x="7273785" y="286999"/>
                </a:lnTo>
                <a:lnTo>
                  <a:pt x="7269274" y="309341"/>
                </a:lnTo>
                <a:lnTo>
                  <a:pt x="7256973" y="327586"/>
                </a:lnTo>
                <a:lnTo>
                  <a:pt x="7238727" y="339888"/>
                </a:lnTo>
                <a:lnTo>
                  <a:pt x="7216385" y="344399"/>
                </a:lnTo>
                <a:close/>
              </a:path>
            </a:pathLst>
          </a:custGeom>
          <a:solidFill>
            <a:srgbClr val="E9D1D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8">
            <a:extLst>
              <a:ext uri="{FF2B5EF4-FFF2-40B4-BE49-F238E27FC236}">
                <a16:creationId xmlns:a16="http://schemas.microsoft.com/office/drawing/2014/main" id="{CEB87791-5E52-EBF0-B866-29D82365C96C}"/>
              </a:ext>
            </a:extLst>
          </p:cNvPr>
          <p:cNvSpPr/>
          <p:nvPr/>
        </p:nvSpPr>
        <p:spPr>
          <a:xfrm>
            <a:off x="1648057" y="3683280"/>
            <a:ext cx="4189729" cy="301625"/>
          </a:xfrm>
          <a:custGeom>
            <a:avLst/>
            <a:gdLst/>
            <a:ahLst/>
            <a:cxnLst/>
            <a:rect l="l" t="t" r="r" b="b"/>
            <a:pathLst>
              <a:path w="4189729" h="301625">
                <a:moveTo>
                  <a:pt x="4189491" y="301224"/>
                </a:moveTo>
                <a:lnTo>
                  <a:pt x="0" y="301199"/>
                </a:lnTo>
                <a:lnTo>
                  <a:pt x="0" y="50199"/>
                </a:lnTo>
                <a:lnTo>
                  <a:pt x="3944" y="30659"/>
                </a:lnTo>
                <a:lnTo>
                  <a:pt x="14707" y="14699"/>
                </a:lnTo>
                <a:lnTo>
                  <a:pt x="30659" y="3944"/>
                </a:lnTo>
                <a:lnTo>
                  <a:pt x="50199" y="0"/>
                </a:lnTo>
                <a:lnTo>
                  <a:pt x="4139291" y="0"/>
                </a:lnTo>
                <a:lnTo>
                  <a:pt x="4174794" y="14703"/>
                </a:lnTo>
                <a:lnTo>
                  <a:pt x="4189491" y="50199"/>
                </a:lnTo>
                <a:lnTo>
                  <a:pt x="4189491" y="301224"/>
                </a:lnTo>
                <a:close/>
              </a:path>
            </a:pathLst>
          </a:custGeom>
          <a:solidFill>
            <a:srgbClr val="93C37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9">
            <a:extLst>
              <a:ext uri="{FF2B5EF4-FFF2-40B4-BE49-F238E27FC236}">
                <a16:creationId xmlns:a16="http://schemas.microsoft.com/office/drawing/2014/main" id="{ABEC9AB8-4875-4C98-A847-1F3CFADDFDAF}"/>
              </a:ext>
            </a:extLst>
          </p:cNvPr>
          <p:cNvSpPr/>
          <p:nvPr/>
        </p:nvSpPr>
        <p:spPr>
          <a:xfrm>
            <a:off x="5984648" y="3684905"/>
            <a:ext cx="4075429" cy="301625"/>
          </a:xfrm>
          <a:custGeom>
            <a:avLst/>
            <a:gdLst/>
            <a:ahLst/>
            <a:cxnLst/>
            <a:rect l="l" t="t" r="r" b="b"/>
            <a:pathLst>
              <a:path w="4075429" h="301625">
                <a:moveTo>
                  <a:pt x="4075191" y="301224"/>
                </a:moveTo>
                <a:lnTo>
                  <a:pt x="0" y="301199"/>
                </a:lnTo>
                <a:lnTo>
                  <a:pt x="0" y="50199"/>
                </a:lnTo>
                <a:lnTo>
                  <a:pt x="3944" y="30659"/>
                </a:lnTo>
                <a:lnTo>
                  <a:pt x="14707" y="14699"/>
                </a:lnTo>
                <a:lnTo>
                  <a:pt x="30659" y="3944"/>
                </a:lnTo>
                <a:lnTo>
                  <a:pt x="50199" y="0"/>
                </a:lnTo>
                <a:lnTo>
                  <a:pt x="4024992" y="0"/>
                </a:lnTo>
                <a:lnTo>
                  <a:pt x="4060494" y="14703"/>
                </a:lnTo>
                <a:lnTo>
                  <a:pt x="4075191" y="50199"/>
                </a:lnTo>
                <a:lnTo>
                  <a:pt x="4075191" y="301224"/>
                </a:lnTo>
                <a:close/>
              </a:path>
            </a:pathLst>
          </a:custGeom>
          <a:solidFill>
            <a:srgbClr val="FFD8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10">
            <a:extLst>
              <a:ext uri="{FF2B5EF4-FFF2-40B4-BE49-F238E27FC236}">
                <a16:creationId xmlns:a16="http://schemas.microsoft.com/office/drawing/2014/main" id="{89711493-030E-2CB8-0149-D06BF4AC03C9}"/>
              </a:ext>
            </a:extLst>
          </p:cNvPr>
          <p:cNvSpPr txBox="1"/>
          <p:nvPr/>
        </p:nvSpPr>
        <p:spPr>
          <a:xfrm>
            <a:off x="1821503" y="3246815"/>
            <a:ext cx="6880859" cy="7105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15240" algn="r">
              <a:lnSpc>
                <a:spcPct val="100000"/>
              </a:lnSpc>
              <a:spcBef>
                <a:spcPts val="100"/>
              </a:spcBef>
            </a:pPr>
            <a:r>
              <a:rPr sz="1400" spc="-20" dirty="0">
                <a:latin typeface="Arial"/>
                <a:cs typeface="Arial"/>
              </a:rPr>
              <a:t>Terdapat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beberapa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bentuk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uji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perbandingan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pengaruh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perlakuan,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yaitu</a:t>
            </a:r>
            <a:r>
              <a:rPr sz="1400" spc="-35" dirty="0">
                <a:latin typeface="Arial"/>
                <a:cs typeface="Arial"/>
              </a:rPr>
              <a:t> </a:t>
            </a:r>
            <a:r>
              <a:rPr sz="1400" dirty="0">
                <a:latin typeface="Arial"/>
                <a:cs typeface="Arial"/>
              </a:rPr>
              <a:t>sebagai</a:t>
            </a:r>
            <a:r>
              <a:rPr sz="1400" spc="-30" dirty="0">
                <a:latin typeface="Arial"/>
                <a:cs typeface="Arial"/>
              </a:rPr>
              <a:t> </a:t>
            </a:r>
            <a:r>
              <a:rPr sz="1400" spc="-10" dirty="0">
                <a:latin typeface="Arial"/>
                <a:cs typeface="Arial"/>
              </a:rPr>
              <a:t>berikut.</a:t>
            </a:r>
            <a:endParaRPr sz="14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20"/>
              </a:spcBef>
            </a:pPr>
            <a:endParaRPr sz="1400" dirty="0">
              <a:latin typeface="Arial"/>
              <a:cs typeface="Arial"/>
            </a:endParaRPr>
          </a:p>
          <a:p>
            <a:pPr marR="5080" algn="r">
              <a:lnSpc>
                <a:spcPct val="100000"/>
              </a:lnSpc>
              <a:tabLst>
                <a:tab pos="4135754" algn="l"/>
              </a:tabLst>
            </a:pPr>
            <a:r>
              <a:rPr lang="en-US" sz="1400" dirty="0" err="1">
                <a:latin typeface="Arial"/>
                <a:cs typeface="Arial"/>
              </a:rPr>
              <a:t>Perbandingan</a:t>
            </a:r>
            <a:r>
              <a:rPr lang="en-US" sz="1400" dirty="0">
                <a:latin typeface="Arial"/>
                <a:cs typeface="Arial"/>
              </a:rPr>
              <a:t> </a:t>
            </a:r>
            <a:r>
              <a:rPr lang="en-US" sz="1400" dirty="0" err="1">
                <a:latin typeface="Arial"/>
                <a:cs typeface="Arial"/>
              </a:rPr>
              <a:t>Terencana</a:t>
            </a:r>
            <a:r>
              <a:rPr sz="1400" dirty="0">
                <a:latin typeface="Arial"/>
                <a:cs typeface="Arial"/>
              </a:rPr>
              <a:t>	</a:t>
            </a:r>
            <a:r>
              <a:rPr lang="en-US" sz="1400" dirty="0" err="1">
                <a:latin typeface="Arial"/>
                <a:cs typeface="Arial"/>
              </a:rPr>
              <a:t>Perbandingan</a:t>
            </a:r>
            <a:r>
              <a:rPr lang="en-US" sz="1400" dirty="0">
                <a:latin typeface="Arial"/>
                <a:cs typeface="Arial"/>
              </a:rPr>
              <a:t> </a:t>
            </a:r>
            <a:r>
              <a:rPr lang="en-US" sz="1400" dirty="0" err="1">
                <a:latin typeface="Arial"/>
                <a:cs typeface="Arial"/>
              </a:rPr>
              <a:t>Berganda</a:t>
            </a:r>
            <a:endParaRPr sz="1400" dirty="0">
              <a:latin typeface="Arial"/>
              <a:cs typeface="Arial"/>
            </a:endParaRPr>
          </a:p>
        </p:txBody>
      </p:sp>
      <p:sp>
        <p:nvSpPr>
          <p:cNvPr id="22" name="object 11">
            <a:extLst>
              <a:ext uri="{FF2B5EF4-FFF2-40B4-BE49-F238E27FC236}">
                <a16:creationId xmlns:a16="http://schemas.microsoft.com/office/drawing/2014/main" id="{B4CBF825-D9B3-CB8F-A23A-62B7494B8EB6}"/>
              </a:ext>
            </a:extLst>
          </p:cNvPr>
          <p:cNvSpPr txBox="1"/>
          <p:nvPr/>
        </p:nvSpPr>
        <p:spPr>
          <a:xfrm>
            <a:off x="1648057" y="4019379"/>
            <a:ext cx="4075429" cy="1361398"/>
          </a:xfrm>
          <a:prstGeom prst="rect">
            <a:avLst/>
          </a:prstGeom>
          <a:solidFill>
            <a:srgbClr val="D8E9D3"/>
          </a:solidFill>
        </p:spPr>
        <p:txBody>
          <a:bodyPr vert="horz" wrap="square" lIns="0" tIns="155575" rIns="0" bIns="0" rtlCol="0">
            <a:spAutoFit/>
          </a:bodyPr>
          <a:lstStyle/>
          <a:p>
            <a:pPr marL="542290" marR="311150" indent="-328295">
              <a:lnSpc>
                <a:spcPct val="101000"/>
              </a:lnSpc>
              <a:spcBef>
                <a:spcPts val="1225"/>
              </a:spcBef>
              <a:buChar char="●"/>
              <a:tabLst>
                <a:tab pos="542290" algn="l"/>
              </a:tabLst>
            </a:pPr>
            <a:r>
              <a:rPr sz="1300" b="1" dirty="0">
                <a:latin typeface="Arial"/>
                <a:cs typeface="Arial"/>
              </a:rPr>
              <a:t>Uji</a:t>
            </a:r>
            <a:r>
              <a:rPr sz="1300" b="1" spc="-40" dirty="0">
                <a:latin typeface="Arial"/>
                <a:cs typeface="Arial"/>
              </a:rPr>
              <a:t> </a:t>
            </a:r>
            <a:r>
              <a:rPr sz="1300" b="1" dirty="0">
                <a:latin typeface="Arial"/>
                <a:cs typeface="Arial"/>
              </a:rPr>
              <a:t>BNT</a:t>
            </a:r>
            <a:r>
              <a:rPr sz="1300" b="1" spc="-35" dirty="0">
                <a:latin typeface="Arial"/>
                <a:cs typeface="Arial"/>
              </a:rPr>
              <a:t> </a:t>
            </a:r>
            <a:r>
              <a:rPr sz="1300" b="1" dirty="0">
                <a:latin typeface="Arial"/>
                <a:cs typeface="Arial"/>
              </a:rPr>
              <a:t>atau</a:t>
            </a:r>
            <a:r>
              <a:rPr sz="1300" b="1" spc="-35" dirty="0">
                <a:latin typeface="Arial"/>
                <a:cs typeface="Arial"/>
              </a:rPr>
              <a:t> </a:t>
            </a:r>
            <a:r>
              <a:rPr sz="1300" b="1" dirty="0">
                <a:latin typeface="Arial"/>
                <a:cs typeface="Arial"/>
              </a:rPr>
              <a:t>Least</a:t>
            </a:r>
            <a:r>
              <a:rPr sz="1300" b="1" spc="-35" dirty="0">
                <a:latin typeface="Arial"/>
                <a:cs typeface="Arial"/>
              </a:rPr>
              <a:t> </a:t>
            </a:r>
            <a:r>
              <a:rPr sz="1300" b="1" spc="-10" dirty="0">
                <a:latin typeface="Arial"/>
                <a:cs typeface="Arial"/>
              </a:rPr>
              <a:t>Significance</a:t>
            </a:r>
            <a:r>
              <a:rPr sz="1300" b="1" spc="-35" dirty="0">
                <a:latin typeface="Arial"/>
                <a:cs typeface="Arial"/>
              </a:rPr>
              <a:t> </a:t>
            </a:r>
            <a:r>
              <a:rPr sz="1300" b="1" spc="-10" dirty="0">
                <a:latin typeface="Arial"/>
                <a:cs typeface="Arial"/>
              </a:rPr>
              <a:t>Difference (LSD)</a:t>
            </a:r>
            <a:endParaRPr sz="1300" dirty="0">
              <a:latin typeface="Arial"/>
              <a:cs typeface="Arial"/>
            </a:endParaRPr>
          </a:p>
          <a:p>
            <a:pPr marL="542290" indent="-327660">
              <a:lnSpc>
                <a:spcPct val="100000"/>
              </a:lnSpc>
              <a:spcBef>
                <a:spcPts val="15"/>
              </a:spcBef>
              <a:buChar char="●"/>
              <a:tabLst>
                <a:tab pos="542290" algn="l"/>
              </a:tabLst>
            </a:pPr>
            <a:r>
              <a:rPr sz="1300" b="1" dirty="0">
                <a:latin typeface="Arial"/>
                <a:cs typeface="Arial"/>
              </a:rPr>
              <a:t>Uji</a:t>
            </a:r>
            <a:r>
              <a:rPr sz="1300" b="1" spc="-35" dirty="0">
                <a:latin typeface="Arial"/>
                <a:cs typeface="Arial"/>
              </a:rPr>
              <a:t> </a:t>
            </a:r>
            <a:r>
              <a:rPr sz="1300" b="1" spc="-10" dirty="0">
                <a:latin typeface="Arial"/>
                <a:cs typeface="Arial"/>
              </a:rPr>
              <a:t>Bonferroni</a:t>
            </a:r>
            <a:endParaRPr sz="1300" dirty="0">
              <a:latin typeface="Arial"/>
              <a:cs typeface="Arial"/>
            </a:endParaRPr>
          </a:p>
          <a:p>
            <a:pPr marL="542290" indent="-327660">
              <a:lnSpc>
                <a:spcPct val="100000"/>
              </a:lnSpc>
              <a:spcBef>
                <a:spcPts val="15"/>
              </a:spcBef>
              <a:buChar char="●"/>
              <a:tabLst>
                <a:tab pos="542290" algn="l"/>
              </a:tabLst>
            </a:pPr>
            <a:r>
              <a:rPr sz="1300" b="1" spc="-10" dirty="0">
                <a:latin typeface="Arial"/>
                <a:cs typeface="Arial"/>
              </a:rPr>
              <a:t>Kontras</a:t>
            </a:r>
            <a:endParaRPr sz="1300" dirty="0">
              <a:latin typeface="Arial"/>
              <a:cs typeface="Arial"/>
            </a:endParaRPr>
          </a:p>
          <a:p>
            <a:pPr marL="542290" indent="-327660">
              <a:lnSpc>
                <a:spcPct val="100000"/>
              </a:lnSpc>
              <a:spcBef>
                <a:spcPts val="15"/>
              </a:spcBef>
              <a:buChar char="●"/>
              <a:tabLst>
                <a:tab pos="542290" algn="l"/>
              </a:tabLst>
            </a:pPr>
            <a:r>
              <a:rPr sz="1300" b="1" dirty="0">
                <a:latin typeface="Arial"/>
                <a:cs typeface="Arial"/>
              </a:rPr>
              <a:t>Kontras</a:t>
            </a:r>
            <a:r>
              <a:rPr sz="1300" b="1" spc="-85" dirty="0">
                <a:latin typeface="Arial"/>
                <a:cs typeface="Arial"/>
              </a:rPr>
              <a:t> </a:t>
            </a:r>
            <a:r>
              <a:rPr sz="1300" b="1" spc="-10" dirty="0">
                <a:latin typeface="Arial"/>
                <a:cs typeface="Arial"/>
              </a:rPr>
              <a:t>Ortogonal</a:t>
            </a:r>
            <a:endParaRPr sz="1300" dirty="0">
              <a:latin typeface="Arial"/>
              <a:cs typeface="Arial"/>
            </a:endParaRPr>
          </a:p>
          <a:p>
            <a:pPr marL="542290" indent="-327660">
              <a:lnSpc>
                <a:spcPct val="100000"/>
              </a:lnSpc>
              <a:spcBef>
                <a:spcPts val="15"/>
              </a:spcBef>
              <a:buChar char="●"/>
              <a:tabLst>
                <a:tab pos="542290" algn="l"/>
              </a:tabLst>
            </a:pPr>
            <a:r>
              <a:rPr sz="1300" b="1" spc="-10" dirty="0">
                <a:solidFill>
                  <a:srgbClr val="FF0000"/>
                </a:solidFill>
                <a:latin typeface="Arial"/>
                <a:cs typeface="Arial"/>
              </a:rPr>
              <a:t>Polinomial</a:t>
            </a:r>
            <a:r>
              <a:rPr sz="1300" b="1" spc="-2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1300" b="1" spc="-10" dirty="0">
                <a:solidFill>
                  <a:srgbClr val="FF0000"/>
                </a:solidFill>
                <a:latin typeface="Arial"/>
                <a:cs typeface="Arial"/>
              </a:rPr>
              <a:t>Ortogonal</a:t>
            </a:r>
            <a:endParaRPr sz="1300" dirty="0">
              <a:latin typeface="Arial"/>
              <a:cs typeface="Arial"/>
            </a:endParaRPr>
          </a:p>
        </p:txBody>
      </p:sp>
      <p:sp>
        <p:nvSpPr>
          <p:cNvPr id="23" name="object 12">
            <a:extLst>
              <a:ext uri="{FF2B5EF4-FFF2-40B4-BE49-F238E27FC236}">
                <a16:creationId xmlns:a16="http://schemas.microsoft.com/office/drawing/2014/main" id="{2E46F088-1E2B-0B8C-67B3-A80990D45435}"/>
              </a:ext>
            </a:extLst>
          </p:cNvPr>
          <p:cNvSpPr txBox="1"/>
          <p:nvPr/>
        </p:nvSpPr>
        <p:spPr>
          <a:xfrm>
            <a:off x="5984648" y="4017754"/>
            <a:ext cx="4075429" cy="1274323"/>
          </a:xfrm>
          <a:prstGeom prst="rect">
            <a:avLst/>
          </a:prstGeom>
          <a:solidFill>
            <a:srgbClr val="FFF2CC"/>
          </a:solidFill>
        </p:spPr>
        <p:txBody>
          <a:bodyPr vert="horz" wrap="square" lIns="0" tIns="6540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15"/>
              </a:spcBef>
            </a:pPr>
            <a:endParaRPr lang="en-US" sz="1300" dirty="0">
              <a:latin typeface="Times New Roman"/>
              <a:cs typeface="Times New Roman"/>
            </a:endParaRPr>
          </a:p>
          <a:p>
            <a:pPr marL="542925" marR="196850" indent="-328295">
              <a:lnSpc>
                <a:spcPct val="101000"/>
              </a:lnSpc>
              <a:buChar char="●"/>
              <a:tabLst>
                <a:tab pos="542925" algn="l"/>
              </a:tabLst>
            </a:pPr>
            <a:r>
              <a:rPr sz="1300" b="1" dirty="0">
                <a:latin typeface="Arial"/>
                <a:cs typeface="Arial"/>
              </a:rPr>
              <a:t>Uji</a:t>
            </a:r>
            <a:r>
              <a:rPr sz="1300" b="1" spc="-40" dirty="0">
                <a:latin typeface="Arial"/>
                <a:cs typeface="Arial"/>
              </a:rPr>
              <a:t> </a:t>
            </a:r>
            <a:r>
              <a:rPr sz="1300" b="1" dirty="0">
                <a:latin typeface="Arial"/>
                <a:cs typeface="Arial"/>
              </a:rPr>
              <a:t>BNT</a:t>
            </a:r>
            <a:r>
              <a:rPr sz="1300" b="1" spc="-35" dirty="0">
                <a:latin typeface="Arial"/>
                <a:cs typeface="Arial"/>
              </a:rPr>
              <a:t> </a:t>
            </a:r>
            <a:r>
              <a:rPr sz="1300" b="1" dirty="0">
                <a:latin typeface="Arial"/>
                <a:cs typeface="Arial"/>
              </a:rPr>
              <a:t>atau</a:t>
            </a:r>
            <a:r>
              <a:rPr sz="1300" b="1" spc="-35" dirty="0">
                <a:latin typeface="Arial"/>
                <a:cs typeface="Arial"/>
              </a:rPr>
              <a:t> </a:t>
            </a:r>
            <a:r>
              <a:rPr sz="1300" b="1" dirty="0">
                <a:latin typeface="Arial"/>
                <a:cs typeface="Arial"/>
              </a:rPr>
              <a:t>Least</a:t>
            </a:r>
            <a:r>
              <a:rPr sz="1300" b="1" spc="-35" dirty="0">
                <a:latin typeface="Arial"/>
                <a:cs typeface="Arial"/>
              </a:rPr>
              <a:t> </a:t>
            </a:r>
            <a:r>
              <a:rPr sz="1300" b="1" spc="-10" dirty="0">
                <a:latin typeface="Arial"/>
                <a:cs typeface="Arial"/>
              </a:rPr>
              <a:t>Significance</a:t>
            </a:r>
            <a:r>
              <a:rPr sz="1300" b="1" spc="-35" dirty="0">
                <a:latin typeface="Arial"/>
                <a:cs typeface="Arial"/>
              </a:rPr>
              <a:t> </a:t>
            </a:r>
            <a:r>
              <a:rPr sz="1300" b="1" spc="-10" dirty="0">
                <a:latin typeface="Arial"/>
                <a:cs typeface="Arial"/>
              </a:rPr>
              <a:t>Difference (LSD)</a:t>
            </a:r>
            <a:endParaRPr sz="1300" dirty="0">
              <a:latin typeface="Arial"/>
              <a:cs typeface="Arial"/>
            </a:endParaRPr>
          </a:p>
          <a:p>
            <a:pPr marL="542925" marR="556895" indent="-328295">
              <a:lnSpc>
                <a:spcPct val="101000"/>
              </a:lnSpc>
              <a:buChar char="●"/>
              <a:tabLst>
                <a:tab pos="542925" algn="l"/>
              </a:tabLst>
            </a:pPr>
            <a:r>
              <a:rPr sz="1300" b="1" dirty="0">
                <a:latin typeface="Arial"/>
                <a:cs typeface="Arial"/>
              </a:rPr>
              <a:t>Uji</a:t>
            </a:r>
            <a:r>
              <a:rPr sz="1300" b="1" spc="-50" dirty="0">
                <a:latin typeface="Arial"/>
                <a:cs typeface="Arial"/>
              </a:rPr>
              <a:t> </a:t>
            </a:r>
            <a:r>
              <a:rPr sz="1300" b="1" spc="-20" dirty="0">
                <a:latin typeface="Arial"/>
                <a:cs typeface="Arial"/>
              </a:rPr>
              <a:t>Tukey</a:t>
            </a:r>
            <a:r>
              <a:rPr sz="1300" b="1" spc="-45" dirty="0">
                <a:latin typeface="Arial"/>
                <a:cs typeface="Arial"/>
              </a:rPr>
              <a:t> </a:t>
            </a:r>
            <a:r>
              <a:rPr sz="1300" b="1" dirty="0">
                <a:latin typeface="Arial"/>
                <a:cs typeface="Arial"/>
              </a:rPr>
              <a:t>atau</a:t>
            </a:r>
            <a:r>
              <a:rPr sz="1300" b="1" spc="-45" dirty="0">
                <a:latin typeface="Arial"/>
                <a:cs typeface="Arial"/>
              </a:rPr>
              <a:t> </a:t>
            </a:r>
            <a:r>
              <a:rPr sz="1300" b="1" dirty="0">
                <a:latin typeface="Arial"/>
                <a:cs typeface="Arial"/>
              </a:rPr>
              <a:t>BNJ</a:t>
            </a:r>
            <a:r>
              <a:rPr sz="1300" b="1" spc="-45" dirty="0">
                <a:latin typeface="Arial"/>
                <a:cs typeface="Arial"/>
              </a:rPr>
              <a:t> </a:t>
            </a:r>
            <a:r>
              <a:rPr sz="1300" b="1" dirty="0">
                <a:latin typeface="Arial"/>
                <a:cs typeface="Arial"/>
              </a:rPr>
              <a:t>(Beda</a:t>
            </a:r>
            <a:r>
              <a:rPr sz="1300" b="1" spc="-45" dirty="0">
                <a:latin typeface="Arial"/>
                <a:cs typeface="Arial"/>
              </a:rPr>
              <a:t> </a:t>
            </a:r>
            <a:r>
              <a:rPr sz="1300" b="1" dirty="0">
                <a:latin typeface="Arial"/>
                <a:cs typeface="Arial"/>
              </a:rPr>
              <a:t>Nyata</a:t>
            </a:r>
            <a:r>
              <a:rPr sz="1300" b="1" spc="-45" dirty="0">
                <a:latin typeface="Arial"/>
                <a:cs typeface="Arial"/>
              </a:rPr>
              <a:t> </a:t>
            </a:r>
            <a:r>
              <a:rPr sz="1300" b="1" spc="-10" dirty="0">
                <a:latin typeface="Arial"/>
                <a:cs typeface="Arial"/>
              </a:rPr>
              <a:t>Jujur, </a:t>
            </a:r>
            <a:r>
              <a:rPr sz="1300" b="1" dirty="0">
                <a:latin typeface="Arial"/>
                <a:cs typeface="Arial"/>
              </a:rPr>
              <a:t>Honest</a:t>
            </a:r>
            <a:r>
              <a:rPr sz="1300" b="1" spc="-35" dirty="0">
                <a:latin typeface="Arial"/>
                <a:cs typeface="Arial"/>
              </a:rPr>
              <a:t> </a:t>
            </a:r>
            <a:r>
              <a:rPr sz="1300" b="1" spc="-10" dirty="0">
                <a:latin typeface="Arial"/>
                <a:cs typeface="Arial"/>
              </a:rPr>
              <a:t>Significance</a:t>
            </a:r>
            <a:r>
              <a:rPr sz="1300" b="1" spc="-35" dirty="0">
                <a:latin typeface="Arial"/>
                <a:cs typeface="Arial"/>
              </a:rPr>
              <a:t> </a:t>
            </a:r>
            <a:r>
              <a:rPr sz="1300" b="1" spc="-10" dirty="0">
                <a:latin typeface="Arial"/>
                <a:cs typeface="Arial"/>
              </a:rPr>
              <a:t>Difference)</a:t>
            </a:r>
            <a:endParaRPr sz="1300" dirty="0">
              <a:latin typeface="Arial"/>
              <a:cs typeface="Arial"/>
            </a:endParaRPr>
          </a:p>
          <a:p>
            <a:pPr marL="542290" indent="-327660">
              <a:lnSpc>
                <a:spcPct val="100000"/>
              </a:lnSpc>
              <a:spcBef>
                <a:spcPts val="15"/>
              </a:spcBef>
              <a:buChar char="●"/>
              <a:tabLst>
                <a:tab pos="542290" algn="l"/>
              </a:tabLst>
            </a:pPr>
            <a:r>
              <a:rPr sz="1300" b="1" dirty="0">
                <a:latin typeface="Arial"/>
                <a:cs typeface="Arial"/>
              </a:rPr>
              <a:t>Uji</a:t>
            </a:r>
            <a:r>
              <a:rPr sz="1300" b="1" spc="-75" dirty="0">
                <a:latin typeface="Arial"/>
                <a:cs typeface="Arial"/>
              </a:rPr>
              <a:t> </a:t>
            </a:r>
            <a:r>
              <a:rPr sz="1300" b="1" dirty="0">
                <a:latin typeface="Arial"/>
                <a:cs typeface="Arial"/>
              </a:rPr>
              <a:t>Duncan</a:t>
            </a:r>
            <a:r>
              <a:rPr sz="1300" b="1" spc="-70" dirty="0">
                <a:latin typeface="Arial"/>
                <a:cs typeface="Arial"/>
              </a:rPr>
              <a:t> </a:t>
            </a:r>
            <a:r>
              <a:rPr sz="1300" b="1" dirty="0">
                <a:latin typeface="Arial"/>
                <a:cs typeface="Arial"/>
              </a:rPr>
              <a:t>(Duncan</a:t>
            </a:r>
            <a:r>
              <a:rPr sz="1300" b="1" spc="-70" dirty="0">
                <a:latin typeface="Arial"/>
                <a:cs typeface="Arial"/>
              </a:rPr>
              <a:t> </a:t>
            </a:r>
            <a:r>
              <a:rPr sz="1300" b="1" dirty="0">
                <a:latin typeface="Arial"/>
                <a:cs typeface="Arial"/>
              </a:rPr>
              <a:t>Multiple</a:t>
            </a:r>
            <a:r>
              <a:rPr sz="1300" b="1" spc="-70" dirty="0">
                <a:latin typeface="Arial"/>
                <a:cs typeface="Arial"/>
              </a:rPr>
              <a:t> </a:t>
            </a:r>
            <a:r>
              <a:rPr sz="1300" b="1" dirty="0">
                <a:latin typeface="Arial"/>
                <a:cs typeface="Arial"/>
              </a:rPr>
              <a:t>Range</a:t>
            </a:r>
            <a:r>
              <a:rPr sz="1300" b="1" spc="-70" dirty="0">
                <a:latin typeface="Arial"/>
                <a:cs typeface="Arial"/>
              </a:rPr>
              <a:t> </a:t>
            </a:r>
            <a:r>
              <a:rPr sz="1300" b="1" spc="-10" dirty="0">
                <a:latin typeface="Arial"/>
                <a:cs typeface="Arial"/>
              </a:rPr>
              <a:t>Test)</a:t>
            </a:r>
            <a:endParaRPr sz="1300" dirty="0">
              <a:latin typeface="Arial"/>
              <a:cs typeface="Arial"/>
            </a:endParaRPr>
          </a:p>
        </p:txBody>
      </p:sp>
      <p:sp>
        <p:nvSpPr>
          <p:cNvPr id="24" name="object 13">
            <a:extLst>
              <a:ext uri="{FF2B5EF4-FFF2-40B4-BE49-F238E27FC236}">
                <a16:creationId xmlns:a16="http://schemas.microsoft.com/office/drawing/2014/main" id="{CE615004-DC13-0024-4BE7-FD2E99DBC918}"/>
              </a:ext>
            </a:extLst>
          </p:cNvPr>
          <p:cNvSpPr txBox="1"/>
          <p:nvPr/>
        </p:nvSpPr>
        <p:spPr>
          <a:xfrm>
            <a:off x="9021315" y="3161281"/>
            <a:ext cx="11264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Arial"/>
                <a:cs typeface="Arial"/>
              </a:rPr>
              <a:t>Data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spc="-10" dirty="0">
                <a:latin typeface="Arial"/>
                <a:cs typeface="Arial"/>
              </a:rPr>
              <a:t>kualitatif </a:t>
            </a:r>
            <a:r>
              <a:rPr sz="1200" b="1" dirty="0">
                <a:solidFill>
                  <a:srgbClr val="FF0000"/>
                </a:solidFill>
                <a:latin typeface="Arial"/>
                <a:cs typeface="Arial"/>
              </a:rPr>
              <a:t>Data</a:t>
            </a:r>
            <a:r>
              <a:rPr sz="1200" b="1" spc="-2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1200" b="1" spc="-10" dirty="0">
                <a:solidFill>
                  <a:srgbClr val="FF0000"/>
                </a:solidFill>
                <a:latin typeface="Arial"/>
                <a:cs typeface="Arial"/>
              </a:rPr>
              <a:t>kuantitatif</a:t>
            </a:r>
            <a:endParaRPr sz="12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252783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979EB1-05FA-74BD-E546-0CFB05A091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4EF45BEA-CA98-C90E-AE82-C6983B83D6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386" y="5987907"/>
            <a:ext cx="2674620" cy="7001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02300AD-E79B-76E8-3536-3C020390A564}"/>
              </a:ext>
            </a:extLst>
          </p:cNvPr>
          <p:cNvSpPr txBox="1"/>
          <p:nvPr/>
        </p:nvSpPr>
        <p:spPr>
          <a:xfrm>
            <a:off x="530086" y="371061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err="1">
                <a:solidFill>
                  <a:schemeClr val="accent5">
                    <a:lumMod val="75000"/>
                  </a:schemeClr>
                </a:solidFill>
              </a:rPr>
              <a:t>Kontras</a:t>
            </a:r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 Orthogonal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F8CFD93B-4F00-2281-55A1-F822D4B99DAC}"/>
              </a:ext>
            </a:extLst>
          </p:cNvPr>
          <p:cNvSpPr txBox="1"/>
          <p:nvPr/>
        </p:nvSpPr>
        <p:spPr>
          <a:xfrm>
            <a:off x="718636" y="1113179"/>
            <a:ext cx="1575435" cy="756920"/>
          </a:xfrm>
          <a:prstGeom prst="rect">
            <a:avLst/>
          </a:prstGeom>
        </p:spPr>
        <p:txBody>
          <a:bodyPr vert="horz" wrap="square" lIns="0" tIns="1250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85"/>
              </a:spcBef>
            </a:pPr>
            <a:r>
              <a:rPr sz="1800" i="1" dirty="0" err="1">
                <a:cs typeface="Carlito"/>
              </a:rPr>
              <a:t>Studi</a:t>
            </a:r>
            <a:r>
              <a:rPr sz="1800" i="1" spc="-65" dirty="0">
                <a:cs typeface="Carlito"/>
              </a:rPr>
              <a:t> </a:t>
            </a:r>
            <a:r>
              <a:rPr sz="1800" i="1" spc="-10" dirty="0" err="1">
                <a:cs typeface="Carlito"/>
              </a:rPr>
              <a:t>Kasus</a:t>
            </a:r>
            <a:r>
              <a:rPr lang="en-US" sz="1800" i="1" spc="-10" dirty="0">
                <a:cs typeface="Carlito"/>
              </a:rPr>
              <a:t> 2</a:t>
            </a:r>
            <a:endParaRPr sz="1800" i="1" dirty="0">
              <a:cs typeface="Carlito"/>
            </a:endParaRPr>
          </a:p>
          <a:p>
            <a:pPr marL="110489">
              <a:lnSpc>
                <a:spcPct val="100000"/>
              </a:lnSpc>
              <a:spcBef>
                <a:spcPts val="790"/>
              </a:spcBef>
            </a:pPr>
            <a:r>
              <a:rPr sz="1600" spc="-20" dirty="0">
                <a:cs typeface="Times New Roman"/>
              </a:rPr>
              <a:t>Tabel</a:t>
            </a:r>
            <a:r>
              <a:rPr sz="1600" spc="-50" dirty="0">
                <a:cs typeface="Times New Roman"/>
              </a:rPr>
              <a:t> </a:t>
            </a:r>
            <a:r>
              <a:rPr sz="1600" dirty="0">
                <a:cs typeface="Times New Roman"/>
              </a:rPr>
              <a:t>sidik</a:t>
            </a:r>
            <a:r>
              <a:rPr sz="1600" spc="-45" dirty="0">
                <a:cs typeface="Times New Roman"/>
              </a:rPr>
              <a:t> </a:t>
            </a:r>
            <a:r>
              <a:rPr sz="1600" spc="-10" dirty="0">
                <a:cs typeface="Times New Roman"/>
              </a:rPr>
              <a:t>ragam</a:t>
            </a:r>
            <a:endParaRPr sz="1600" dirty="0">
              <a:cs typeface="Times New Roman"/>
            </a:endParaRPr>
          </a:p>
        </p:txBody>
      </p:sp>
      <p:graphicFrame>
        <p:nvGraphicFramePr>
          <p:cNvPr id="7" name="object 4">
            <a:extLst>
              <a:ext uri="{FF2B5EF4-FFF2-40B4-BE49-F238E27FC236}">
                <a16:creationId xmlns:a16="http://schemas.microsoft.com/office/drawing/2014/main" id="{E2626422-F9AE-40AF-5F80-7A041526DC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4092224"/>
              </p:ext>
            </p:extLst>
          </p:nvPr>
        </p:nvGraphicFramePr>
        <p:xfrm>
          <a:off x="797134" y="2392645"/>
          <a:ext cx="7209879" cy="247015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15445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77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7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7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7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1419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60321">
                <a:tc>
                  <a:txBody>
                    <a:bodyPr/>
                    <a:lstStyle/>
                    <a:p>
                      <a:pPr marL="216535" marR="210185" indent="11811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b="1" spc="-10" dirty="0"/>
                        <a:t>Sumber keragaman</a:t>
                      </a: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30"/>
                        </a:spcBef>
                      </a:pPr>
                      <a:r>
                        <a:rPr sz="1800" b="1" spc="-25" dirty="0"/>
                        <a:t>db</a:t>
                      </a: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13081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30"/>
                        </a:spcBef>
                      </a:pPr>
                      <a:r>
                        <a:rPr sz="1800" b="1" spc="-25" dirty="0"/>
                        <a:t>JK</a:t>
                      </a:r>
                      <a:endParaRPr sz="180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13081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30"/>
                        </a:spcBef>
                      </a:pPr>
                      <a:r>
                        <a:rPr sz="1800" b="1" spc="-25" dirty="0"/>
                        <a:t>KT</a:t>
                      </a:r>
                      <a:endParaRPr sz="180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13081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30"/>
                        </a:spcBef>
                      </a:pPr>
                      <a:r>
                        <a:rPr sz="1800" b="1" spc="-20" dirty="0"/>
                        <a:t>Fhit</a:t>
                      </a:r>
                      <a:endParaRPr sz="180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130810" marB="0"/>
                </a:tc>
                <a:tc>
                  <a:txBody>
                    <a:bodyPr/>
                    <a:lstStyle/>
                    <a:p>
                      <a:pPr marL="221615" marR="213995" indent="80010"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b="1" spc="-10" dirty="0"/>
                        <a:t>Ftabel 0,05(1,8)</a:t>
                      </a: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8919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/>
                        <a:t>Perlakuan</a:t>
                      </a:r>
                      <a:endParaRPr sz="180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50" dirty="0"/>
                        <a:t>3</a:t>
                      </a: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/>
                        <a:t>40</a:t>
                      </a: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/>
                        <a:t>13</a:t>
                      </a:r>
                      <a:r>
                        <a:rPr lang="en-US" sz="1800" spc="-10" dirty="0"/>
                        <a:t>.</a:t>
                      </a:r>
                      <a:r>
                        <a:rPr sz="1800" spc="-10" dirty="0"/>
                        <a:t>3333</a:t>
                      </a: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/>
                        <a:t>40</a:t>
                      </a:r>
                      <a:r>
                        <a:rPr lang="en-US" sz="1800" spc="-10" dirty="0"/>
                        <a:t>.</a:t>
                      </a:r>
                      <a:r>
                        <a:rPr sz="1800" spc="-10" dirty="0"/>
                        <a:t>0039</a:t>
                      </a: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L="586740" algn="l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8919">
                <a:tc>
                  <a:txBody>
                    <a:bodyPr/>
                    <a:lstStyle/>
                    <a:p>
                      <a:pPr marL="25400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20" dirty="0"/>
                        <a:t>JKC</a:t>
                      </a:r>
                      <a:r>
                        <a:rPr sz="1800" spc="-30" baseline="-31250" dirty="0"/>
                        <a:t>1</a:t>
                      </a:r>
                      <a:endParaRPr sz="1800" baseline="-3125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50" dirty="0"/>
                        <a:t>1</a:t>
                      </a: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/>
                        <a:t>16</a:t>
                      </a: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/>
                        <a:t>16</a:t>
                      </a: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/>
                        <a:t>48</a:t>
                      </a:r>
                      <a:r>
                        <a:rPr lang="en-US" sz="1800" spc="-10" dirty="0"/>
                        <a:t>.</a:t>
                      </a:r>
                      <a:r>
                        <a:rPr sz="1800" spc="-10" dirty="0"/>
                        <a:t>0048</a:t>
                      </a: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10" dirty="0"/>
                        <a:t>5.318</a:t>
                      </a:r>
                      <a:endParaRPr lang="en-US"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8919">
                <a:tc>
                  <a:txBody>
                    <a:bodyPr/>
                    <a:lstStyle/>
                    <a:p>
                      <a:pPr marL="25400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20" dirty="0"/>
                        <a:t>JKC</a:t>
                      </a:r>
                      <a:r>
                        <a:rPr sz="1800" spc="-30" baseline="-31250" dirty="0"/>
                        <a:t>2</a:t>
                      </a:r>
                      <a:endParaRPr sz="1800" baseline="-3125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50" dirty="0"/>
                        <a:t>1</a:t>
                      </a:r>
                      <a:endParaRPr sz="180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/>
                        <a:t>18</a:t>
                      </a: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/>
                        <a:t>18</a:t>
                      </a: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/>
                        <a:t>54</a:t>
                      </a:r>
                      <a:r>
                        <a:rPr lang="en-US" sz="1800" spc="-10" dirty="0"/>
                        <a:t>.</a:t>
                      </a:r>
                      <a:r>
                        <a:rPr sz="1800" spc="-10" dirty="0"/>
                        <a:t>0054</a:t>
                      </a: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10" dirty="0"/>
                        <a:t>5.318</a:t>
                      </a:r>
                      <a:endParaRPr lang="en-US"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8919">
                <a:tc>
                  <a:txBody>
                    <a:bodyPr/>
                    <a:lstStyle/>
                    <a:p>
                      <a:pPr marL="25400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20" dirty="0"/>
                        <a:t>JKC</a:t>
                      </a:r>
                      <a:r>
                        <a:rPr sz="1800" spc="-30" baseline="-31250" dirty="0"/>
                        <a:t>3</a:t>
                      </a:r>
                      <a:endParaRPr sz="1800" baseline="-3125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50" dirty="0"/>
                        <a:t>1</a:t>
                      </a:r>
                      <a:endParaRPr sz="180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/>
                        <a:t>6</a:t>
                      </a: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/>
                        <a:t>6</a:t>
                      </a: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/>
                        <a:t>18</a:t>
                      </a:r>
                      <a:r>
                        <a:rPr lang="en-US" sz="1800" spc="-10" dirty="0"/>
                        <a:t>.</a:t>
                      </a:r>
                      <a:r>
                        <a:rPr sz="1800" spc="-10" dirty="0"/>
                        <a:t>0018</a:t>
                      </a: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10" dirty="0"/>
                        <a:t>5.318</a:t>
                      </a:r>
                      <a:endParaRPr lang="en-US"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8919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/>
                        <a:t>Galat</a:t>
                      </a:r>
                      <a:endParaRPr sz="180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50" dirty="0"/>
                        <a:t>8</a:t>
                      </a:r>
                      <a:endParaRPr sz="180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/>
                        <a:t>2</a:t>
                      </a:r>
                      <a:r>
                        <a:rPr lang="en-US" sz="1800" spc="-10" dirty="0"/>
                        <a:t>.</a:t>
                      </a:r>
                      <a:r>
                        <a:rPr sz="1800" spc="-10" dirty="0"/>
                        <a:t>6</a:t>
                      </a:r>
                      <a:r>
                        <a:rPr lang="en-US" sz="1800" spc="-10" dirty="0"/>
                        <a:t>667</a:t>
                      </a: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/>
                        <a:t>0</a:t>
                      </a:r>
                      <a:r>
                        <a:rPr lang="en-US" sz="1800" spc="-10" dirty="0"/>
                        <a:t>.3333</a:t>
                      </a: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8919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/>
                        <a:t>Total</a:t>
                      </a: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25" dirty="0"/>
                        <a:t>11</a:t>
                      </a:r>
                      <a:endParaRPr sz="180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/>
                        <a:t>42</a:t>
                      </a:r>
                      <a:r>
                        <a:rPr lang="en-US" sz="1800" spc="-10" dirty="0"/>
                        <a:t>.</a:t>
                      </a:r>
                      <a:r>
                        <a:rPr sz="1800" spc="-10" dirty="0"/>
                        <a:t>6667</a:t>
                      </a: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sz="18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8" name="object 5">
            <a:extLst>
              <a:ext uri="{FF2B5EF4-FFF2-40B4-BE49-F238E27FC236}">
                <a16:creationId xmlns:a16="http://schemas.microsoft.com/office/drawing/2014/main" id="{D1885CC2-306E-01EF-B955-A588688A1192}"/>
              </a:ext>
            </a:extLst>
          </p:cNvPr>
          <p:cNvSpPr txBox="1"/>
          <p:nvPr/>
        </p:nvSpPr>
        <p:spPr>
          <a:xfrm>
            <a:off x="672463" y="5109067"/>
            <a:ext cx="8449923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dirty="0" err="1">
                <a:cs typeface="Times New Roman"/>
              </a:rPr>
              <a:t>F</a:t>
            </a:r>
            <a:r>
              <a:rPr lang="en-US" baseline="-25000" dirty="0" err="1">
                <a:cs typeface="Times New Roman"/>
              </a:rPr>
              <a:t>hit</a:t>
            </a:r>
            <a:r>
              <a:rPr lang="en-US" spc="-35" dirty="0">
                <a:cs typeface="Times New Roman"/>
              </a:rPr>
              <a:t> </a:t>
            </a:r>
            <a:r>
              <a:rPr lang="en-US" dirty="0">
                <a:cs typeface="Times New Roman"/>
              </a:rPr>
              <a:t>&gt;</a:t>
            </a:r>
            <a:r>
              <a:rPr lang="en-US" spc="-30" dirty="0">
                <a:cs typeface="Times New Roman"/>
              </a:rPr>
              <a:t> </a:t>
            </a:r>
            <a:r>
              <a:rPr lang="en-US" dirty="0" err="1">
                <a:cs typeface="Times New Roman"/>
              </a:rPr>
              <a:t>F</a:t>
            </a:r>
            <a:r>
              <a:rPr lang="en-US" baseline="-25000" dirty="0" err="1">
                <a:cs typeface="Times New Roman"/>
              </a:rPr>
              <a:t>tabel</a:t>
            </a:r>
            <a:r>
              <a:rPr dirty="0">
                <a:cs typeface="Times New Roman"/>
              </a:rPr>
              <a:t>,</a:t>
            </a:r>
            <a:r>
              <a:rPr spc="-25" dirty="0">
                <a:cs typeface="Times New Roman"/>
              </a:rPr>
              <a:t> </a:t>
            </a:r>
            <a:r>
              <a:rPr dirty="0">
                <a:cs typeface="Times New Roman"/>
              </a:rPr>
              <a:t>maka</a:t>
            </a:r>
            <a:r>
              <a:rPr spc="-30" dirty="0">
                <a:cs typeface="Times New Roman"/>
              </a:rPr>
              <a:t> </a:t>
            </a:r>
            <a:r>
              <a:rPr dirty="0">
                <a:cs typeface="Times New Roman"/>
              </a:rPr>
              <a:t>tolak</a:t>
            </a:r>
            <a:r>
              <a:rPr spc="-25" dirty="0">
                <a:cs typeface="Times New Roman"/>
              </a:rPr>
              <a:t> Ho</a:t>
            </a:r>
            <a:endParaRPr dirty="0">
              <a:cs typeface="Times New Roman"/>
            </a:endParaRPr>
          </a:p>
          <a:p>
            <a:pPr marL="12700" marR="5080">
              <a:lnSpc>
                <a:spcPct val="100000"/>
              </a:lnSpc>
            </a:pPr>
            <a:r>
              <a:rPr dirty="0">
                <a:cs typeface="Times New Roman"/>
              </a:rPr>
              <a:t>Dari</a:t>
            </a:r>
            <a:r>
              <a:rPr spc="-70" dirty="0">
                <a:cs typeface="Times New Roman"/>
              </a:rPr>
              <a:t> </a:t>
            </a:r>
            <a:r>
              <a:rPr dirty="0">
                <a:cs typeface="Times New Roman"/>
              </a:rPr>
              <a:t>hasil</a:t>
            </a:r>
            <a:r>
              <a:rPr spc="-30" dirty="0">
                <a:cs typeface="Times New Roman"/>
              </a:rPr>
              <a:t> </a:t>
            </a:r>
            <a:r>
              <a:rPr dirty="0">
                <a:cs typeface="Times New Roman"/>
              </a:rPr>
              <a:t>diatas</a:t>
            </a:r>
            <a:r>
              <a:rPr spc="-30" dirty="0">
                <a:cs typeface="Times New Roman"/>
              </a:rPr>
              <a:t> </a:t>
            </a:r>
            <a:r>
              <a:rPr dirty="0">
                <a:cs typeface="Times New Roman"/>
              </a:rPr>
              <a:t>perbandingan</a:t>
            </a:r>
            <a:r>
              <a:rPr spc="-25" dirty="0">
                <a:cs typeface="Times New Roman"/>
              </a:rPr>
              <a:t> </a:t>
            </a:r>
            <a:r>
              <a:rPr spc="-10" dirty="0">
                <a:cs typeface="Times New Roman"/>
              </a:rPr>
              <a:t>antara</a:t>
            </a:r>
            <a:r>
              <a:rPr spc="-80" dirty="0">
                <a:cs typeface="Times New Roman"/>
              </a:rPr>
              <a:t> </a:t>
            </a:r>
            <a:r>
              <a:rPr spc="-20" dirty="0">
                <a:cs typeface="Times New Roman"/>
              </a:rPr>
              <a:t>A</a:t>
            </a:r>
            <a:r>
              <a:rPr spc="-80" dirty="0">
                <a:cs typeface="Times New Roman"/>
              </a:rPr>
              <a:t> </a:t>
            </a:r>
            <a:r>
              <a:rPr dirty="0">
                <a:cs typeface="Times New Roman"/>
              </a:rPr>
              <a:t>dan</a:t>
            </a:r>
            <a:r>
              <a:rPr spc="-25" dirty="0">
                <a:cs typeface="Times New Roman"/>
              </a:rPr>
              <a:t> </a:t>
            </a:r>
            <a:r>
              <a:rPr dirty="0">
                <a:cs typeface="Times New Roman"/>
              </a:rPr>
              <a:t>BCD,</a:t>
            </a:r>
            <a:r>
              <a:rPr spc="-25" dirty="0">
                <a:cs typeface="Times New Roman"/>
              </a:rPr>
              <a:t> </a:t>
            </a:r>
            <a:r>
              <a:rPr dirty="0">
                <a:cs typeface="Times New Roman"/>
              </a:rPr>
              <a:t>B</a:t>
            </a:r>
            <a:r>
              <a:rPr spc="-30" dirty="0">
                <a:cs typeface="Times New Roman"/>
              </a:rPr>
              <a:t> </a:t>
            </a:r>
            <a:r>
              <a:rPr dirty="0">
                <a:cs typeface="Times New Roman"/>
              </a:rPr>
              <a:t>dan</a:t>
            </a:r>
            <a:r>
              <a:rPr spc="-25" dirty="0">
                <a:cs typeface="Times New Roman"/>
              </a:rPr>
              <a:t> </a:t>
            </a:r>
            <a:r>
              <a:rPr dirty="0">
                <a:cs typeface="Times New Roman"/>
              </a:rPr>
              <a:t>CD</a:t>
            </a:r>
            <a:r>
              <a:rPr spc="-30" dirty="0">
                <a:cs typeface="Times New Roman"/>
              </a:rPr>
              <a:t> </a:t>
            </a:r>
            <a:r>
              <a:rPr dirty="0">
                <a:cs typeface="Times New Roman"/>
              </a:rPr>
              <a:t>serta</a:t>
            </a:r>
            <a:r>
              <a:rPr spc="-30" dirty="0">
                <a:cs typeface="Times New Roman"/>
              </a:rPr>
              <a:t> </a:t>
            </a:r>
            <a:r>
              <a:rPr dirty="0">
                <a:cs typeface="Times New Roman"/>
              </a:rPr>
              <a:t>C</a:t>
            </a:r>
            <a:r>
              <a:rPr spc="-30" dirty="0">
                <a:cs typeface="Times New Roman"/>
              </a:rPr>
              <a:t> </a:t>
            </a:r>
            <a:r>
              <a:rPr dirty="0">
                <a:cs typeface="Times New Roman"/>
              </a:rPr>
              <a:t>dan</a:t>
            </a:r>
            <a:r>
              <a:rPr spc="-25" dirty="0">
                <a:cs typeface="Times New Roman"/>
              </a:rPr>
              <a:t> </a:t>
            </a:r>
            <a:r>
              <a:rPr dirty="0">
                <a:cs typeface="Times New Roman"/>
              </a:rPr>
              <a:t>D</a:t>
            </a:r>
            <a:r>
              <a:rPr spc="-30" dirty="0">
                <a:cs typeface="Times New Roman"/>
              </a:rPr>
              <a:t> </a:t>
            </a:r>
            <a:r>
              <a:rPr dirty="0">
                <a:cs typeface="Times New Roman"/>
              </a:rPr>
              <a:t>memiliki</a:t>
            </a:r>
            <a:r>
              <a:rPr spc="-30" dirty="0">
                <a:cs typeface="Times New Roman"/>
              </a:rPr>
              <a:t> </a:t>
            </a:r>
            <a:r>
              <a:rPr dirty="0">
                <a:cs typeface="Times New Roman"/>
              </a:rPr>
              <a:t>Fhitung</a:t>
            </a:r>
            <a:r>
              <a:rPr spc="-25" dirty="0">
                <a:cs typeface="Times New Roman"/>
              </a:rPr>
              <a:t> </a:t>
            </a:r>
            <a:r>
              <a:rPr spc="-10" dirty="0">
                <a:cs typeface="Times New Roman"/>
              </a:rPr>
              <a:t>lebih </a:t>
            </a:r>
            <a:r>
              <a:rPr dirty="0">
                <a:cs typeface="Times New Roman"/>
              </a:rPr>
              <a:t>besar</a:t>
            </a:r>
            <a:r>
              <a:rPr spc="-85" dirty="0">
                <a:cs typeface="Times New Roman"/>
              </a:rPr>
              <a:t> </a:t>
            </a:r>
            <a:r>
              <a:rPr dirty="0">
                <a:cs typeface="Times New Roman"/>
              </a:rPr>
              <a:t>dari</a:t>
            </a:r>
            <a:r>
              <a:rPr spc="-30" dirty="0">
                <a:cs typeface="Times New Roman"/>
              </a:rPr>
              <a:t> </a:t>
            </a:r>
            <a:r>
              <a:rPr dirty="0">
                <a:cs typeface="Times New Roman"/>
              </a:rPr>
              <a:t>Ftabel</a:t>
            </a:r>
            <a:r>
              <a:rPr spc="-30" dirty="0">
                <a:cs typeface="Times New Roman"/>
              </a:rPr>
              <a:t> </a:t>
            </a:r>
            <a:r>
              <a:rPr dirty="0">
                <a:cs typeface="Times New Roman"/>
              </a:rPr>
              <a:t>maka</a:t>
            </a:r>
            <a:r>
              <a:rPr spc="-55" dirty="0">
                <a:cs typeface="Times New Roman"/>
              </a:rPr>
              <a:t> </a:t>
            </a:r>
            <a:r>
              <a:rPr spc="-10" dirty="0">
                <a:cs typeface="Times New Roman"/>
              </a:rPr>
              <a:t>Tolak</a:t>
            </a:r>
            <a:r>
              <a:rPr spc="-25" dirty="0">
                <a:cs typeface="Times New Roman"/>
              </a:rPr>
              <a:t> </a:t>
            </a:r>
            <a:r>
              <a:rPr spc="-10" dirty="0">
                <a:cs typeface="Times New Roman"/>
              </a:rPr>
              <a:t>H0.</a:t>
            </a:r>
            <a:r>
              <a:rPr spc="-80" dirty="0">
                <a:cs typeface="Times New Roman"/>
              </a:rPr>
              <a:t> </a:t>
            </a:r>
            <a:r>
              <a:rPr dirty="0">
                <a:cs typeface="Times New Roman"/>
              </a:rPr>
              <a:t>Artinya</a:t>
            </a:r>
            <a:r>
              <a:rPr spc="-30" dirty="0">
                <a:cs typeface="Times New Roman"/>
              </a:rPr>
              <a:t> </a:t>
            </a:r>
            <a:r>
              <a:rPr dirty="0">
                <a:cs typeface="Times New Roman"/>
              </a:rPr>
              <a:t>perlakuan</a:t>
            </a:r>
            <a:r>
              <a:rPr spc="-25" dirty="0">
                <a:cs typeface="Times New Roman"/>
              </a:rPr>
              <a:t> </a:t>
            </a:r>
            <a:r>
              <a:rPr dirty="0">
                <a:cs typeface="Times New Roman"/>
              </a:rPr>
              <a:t>pot</a:t>
            </a:r>
            <a:r>
              <a:rPr spc="-30" dirty="0">
                <a:cs typeface="Times New Roman"/>
              </a:rPr>
              <a:t> </a:t>
            </a:r>
            <a:r>
              <a:rPr spc="-10" dirty="0">
                <a:cs typeface="Times New Roman"/>
              </a:rPr>
              <a:t>bentuk</a:t>
            </a:r>
            <a:r>
              <a:rPr spc="-80" dirty="0">
                <a:cs typeface="Times New Roman"/>
              </a:rPr>
              <a:t> </a:t>
            </a:r>
            <a:r>
              <a:rPr spc="-20" dirty="0">
                <a:cs typeface="Times New Roman"/>
              </a:rPr>
              <a:t>A</a:t>
            </a:r>
            <a:r>
              <a:rPr spc="-80" dirty="0">
                <a:cs typeface="Times New Roman"/>
              </a:rPr>
              <a:t> </a:t>
            </a:r>
            <a:r>
              <a:rPr dirty="0">
                <a:cs typeface="Times New Roman"/>
              </a:rPr>
              <a:t>dan</a:t>
            </a:r>
            <a:r>
              <a:rPr spc="-25" dirty="0">
                <a:cs typeface="Times New Roman"/>
              </a:rPr>
              <a:t> </a:t>
            </a:r>
            <a:r>
              <a:rPr dirty="0">
                <a:cs typeface="Times New Roman"/>
              </a:rPr>
              <a:t>BCD,</a:t>
            </a:r>
            <a:r>
              <a:rPr spc="-25" dirty="0">
                <a:cs typeface="Times New Roman"/>
              </a:rPr>
              <a:t> </a:t>
            </a:r>
            <a:r>
              <a:rPr dirty="0">
                <a:cs typeface="Times New Roman"/>
              </a:rPr>
              <a:t>B</a:t>
            </a:r>
            <a:r>
              <a:rPr spc="-30" dirty="0">
                <a:cs typeface="Times New Roman"/>
              </a:rPr>
              <a:t> </a:t>
            </a:r>
            <a:r>
              <a:rPr dirty="0">
                <a:cs typeface="Times New Roman"/>
              </a:rPr>
              <a:t>dan</a:t>
            </a:r>
            <a:r>
              <a:rPr spc="-30" dirty="0">
                <a:cs typeface="Times New Roman"/>
              </a:rPr>
              <a:t> </a:t>
            </a:r>
            <a:r>
              <a:rPr dirty="0">
                <a:cs typeface="Times New Roman"/>
              </a:rPr>
              <a:t>CD</a:t>
            </a:r>
            <a:r>
              <a:rPr spc="-30" dirty="0">
                <a:cs typeface="Times New Roman"/>
              </a:rPr>
              <a:t> </a:t>
            </a:r>
            <a:r>
              <a:rPr dirty="0">
                <a:cs typeface="Times New Roman"/>
              </a:rPr>
              <a:t>serta</a:t>
            </a:r>
            <a:r>
              <a:rPr spc="-30" dirty="0">
                <a:cs typeface="Times New Roman"/>
              </a:rPr>
              <a:t> </a:t>
            </a:r>
            <a:r>
              <a:rPr dirty="0">
                <a:cs typeface="Times New Roman"/>
              </a:rPr>
              <a:t>C</a:t>
            </a:r>
            <a:r>
              <a:rPr spc="-30" dirty="0">
                <a:cs typeface="Times New Roman"/>
              </a:rPr>
              <a:t> </a:t>
            </a:r>
            <a:r>
              <a:rPr dirty="0">
                <a:cs typeface="Times New Roman"/>
              </a:rPr>
              <a:t>dan</a:t>
            </a:r>
            <a:r>
              <a:rPr spc="-25" dirty="0">
                <a:cs typeface="Times New Roman"/>
              </a:rPr>
              <a:t> </a:t>
            </a:r>
            <a:r>
              <a:rPr spc="-50" dirty="0">
                <a:cs typeface="Times New Roman"/>
              </a:rPr>
              <a:t>D </a:t>
            </a:r>
            <a:r>
              <a:rPr dirty="0">
                <a:cs typeface="Times New Roman"/>
              </a:rPr>
              <a:t>memberikan</a:t>
            </a:r>
            <a:r>
              <a:rPr spc="-50" dirty="0">
                <a:cs typeface="Times New Roman"/>
              </a:rPr>
              <a:t> </a:t>
            </a:r>
            <a:r>
              <a:rPr dirty="0">
                <a:cs typeface="Times New Roman"/>
              </a:rPr>
              <a:t>pengaruh</a:t>
            </a:r>
            <a:r>
              <a:rPr spc="-45" dirty="0">
                <a:cs typeface="Times New Roman"/>
              </a:rPr>
              <a:t> </a:t>
            </a:r>
            <a:r>
              <a:rPr dirty="0">
                <a:cs typeface="Times New Roman"/>
              </a:rPr>
              <a:t>yang</a:t>
            </a:r>
            <a:r>
              <a:rPr spc="-45" dirty="0">
                <a:cs typeface="Times New Roman"/>
              </a:rPr>
              <a:t> </a:t>
            </a:r>
            <a:r>
              <a:rPr dirty="0">
                <a:cs typeface="Times New Roman"/>
              </a:rPr>
              <a:t>berbeda</a:t>
            </a:r>
            <a:r>
              <a:rPr spc="-50" dirty="0">
                <a:cs typeface="Times New Roman"/>
              </a:rPr>
              <a:t> </a:t>
            </a:r>
            <a:r>
              <a:rPr dirty="0">
                <a:cs typeface="Times New Roman"/>
              </a:rPr>
              <a:t>pada</a:t>
            </a:r>
            <a:r>
              <a:rPr spc="-50" dirty="0">
                <a:cs typeface="Times New Roman"/>
              </a:rPr>
              <a:t> </a:t>
            </a:r>
            <a:r>
              <a:rPr dirty="0">
                <a:cs typeface="Times New Roman"/>
              </a:rPr>
              <a:t>taraf</a:t>
            </a:r>
            <a:r>
              <a:rPr spc="-45" dirty="0">
                <a:cs typeface="Times New Roman"/>
              </a:rPr>
              <a:t> </a:t>
            </a:r>
            <a:r>
              <a:rPr dirty="0">
                <a:cs typeface="Times New Roman"/>
              </a:rPr>
              <a:t>nyata</a:t>
            </a:r>
            <a:r>
              <a:rPr spc="-50" dirty="0">
                <a:cs typeface="Times New Roman"/>
              </a:rPr>
              <a:t> </a:t>
            </a:r>
            <a:r>
              <a:rPr spc="-25" dirty="0">
                <a:cs typeface="Times New Roman"/>
              </a:rPr>
              <a:t>5%</a:t>
            </a:r>
            <a:endParaRPr dirty="0">
              <a:cs typeface="Times New Roman"/>
            </a:endParaRPr>
          </a:p>
        </p:txBody>
      </p:sp>
      <p:graphicFrame>
        <p:nvGraphicFramePr>
          <p:cNvPr id="10" name="object 6">
            <a:extLst>
              <a:ext uri="{FF2B5EF4-FFF2-40B4-BE49-F238E27FC236}">
                <a16:creationId xmlns:a16="http://schemas.microsoft.com/office/drawing/2014/main" id="{CE839C31-CCD6-43CC-A60A-CE918F9FF3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2777507"/>
              </p:ext>
            </p:extLst>
          </p:nvPr>
        </p:nvGraphicFramePr>
        <p:xfrm>
          <a:off x="8620532" y="2712017"/>
          <a:ext cx="1844675" cy="14757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2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63245">
                <a:tc gridSpan="2">
                  <a:txBody>
                    <a:bodyPr/>
                    <a:lstStyle/>
                    <a:p>
                      <a:pPr marL="329565">
                        <a:lnSpc>
                          <a:spcPct val="100000"/>
                        </a:lnSpc>
                        <a:spcBef>
                          <a:spcPts val="1320"/>
                        </a:spcBef>
                      </a:pPr>
                      <a:r>
                        <a:rPr sz="1400" b="1" spc="-10" dirty="0">
                          <a:latin typeface="Arial"/>
                          <a:cs typeface="Arial"/>
                        </a:rPr>
                        <a:t>Perbandingan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16764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16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4"/>
                        </a:spcBef>
                      </a:pPr>
                      <a:r>
                        <a:rPr sz="1400" spc="-50" dirty="0">
                          <a:latin typeface="Arial"/>
                          <a:cs typeface="Arial"/>
                        </a:rPr>
                        <a:t>1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1114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090">
                        <a:lnSpc>
                          <a:spcPct val="100000"/>
                        </a:lnSpc>
                        <a:spcBef>
                          <a:spcPts val="244"/>
                        </a:spcBef>
                      </a:pPr>
                      <a:r>
                        <a:rPr sz="1400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1400" spc="-8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400" dirty="0">
                          <a:latin typeface="Arial"/>
                          <a:cs typeface="Arial"/>
                        </a:rPr>
                        <a:t>vs</a:t>
                      </a:r>
                      <a:r>
                        <a:rPr sz="1400" spc="-10" dirty="0">
                          <a:latin typeface="Arial"/>
                          <a:cs typeface="Arial"/>
                        </a:rPr>
                        <a:t> (BCD)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1114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16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4"/>
                        </a:spcBef>
                      </a:pPr>
                      <a:r>
                        <a:rPr sz="1400" spc="-50" dirty="0">
                          <a:latin typeface="Arial"/>
                          <a:cs typeface="Arial"/>
                        </a:rPr>
                        <a:t>2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1114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090">
                        <a:lnSpc>
                          <a:spcPct val="100000"/>
                        </a:lnSpc>
                        <a:spcBef>
                          <a:spcPts val="244"/>
                        </a:spcBef>
                      </a:pPr>
                      <a:r>
                        <a:rPr sz="1400" dirty="0">
                          <a:latin typeface="Arial"/>
                          <a:cs typeface="Arial"/>
                        </a:rPr>
                        <a:t>B</a:t>
                      </a:r>
                      <a:r>
                        <a:rPr sz="14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400" dirty="0">
                          <a:latin typeface="Arial"/>
                          <a:cs typeface="Arial"/>
                        </a:rPr>
                        <a:t>vs</a:t>
                      </a:r>
                      <a:r>
                        <a:rPr sz="14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400" spc="-20" dirty="0">
                          <a:latin typeface="Arial"/>
                          <a:cs typeface="Arial"/>
                        </a:rPr>
                        <a:t>(CD)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1114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16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4"/>
                        </a:spcBef>
                      </a:pPr>
                      <a:r>
                        <a:rPr sz="1400" spc="-50" dirty="0">
                          <a:latin typeface="Arial"/>
                          <a:cs typeface="Arial"/>
                        </a:rPr>
                        <a:t>3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31114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090">
                        <a:lnSpc>
                          <a:spcPct val="100000"/>
                        </a:lnSpc>
                        <a:spcBef>
                          <a:spcPts val="244"/>
                        </a:spcBef>
                      </a:pPr>
                      <a:r>
                        <a:rPr sz="1400" dirty="0">
                          <a:latin typeface="Arial"/>
                          <a:cs typeface="Arial"/>
                        </a:rPr>
                        <a:t>C</a:t>
                      </a:r>
                      <a:r>
                        <a:rPr sz="1400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400" dirty="0">
                          <a:latin typeface="Arial"/>
                          <a:cs typeface="Arial"/>
                        </a:rPr>
                        <a:t>vs</a:t>
                      </a:r>
                      <a:r>
                        <a:rPr sz="14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400" spc="-50" dirty="0">
                          <a:latin typeface="Arial"/>
                          <a:cs typeface="Arial"/>
                        </a:rPr>
                        <a:t>D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31114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1" name="object 7">
            <a:extLst>
              <a:ext uri="{FF2B5EF4-FFF2-40B4-BE49-F238E27FC236}">
                <a16:creationId xmlns:a16="http://schemas.microsoft.com/office/drawing/2014/main" id="{1DB3DEA9-E3B0-7CED-473C-DC51032ADF7E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852454" y="1842775"/>
            <a:ext cx="4124316" cy="38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2400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5426ED-1D4F-B45B-6A0F-A57D3AC3B1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6C1476F-E8E5-5831-1629-F4D7414793FF}"/>
              </a:ext>
            </a:extLst>
          </p:cNvPr>
          <p:cNvSpPr txBox="1"/>
          <p:nvPr/>
        </p:nvSpPr>
        <p:spPr>
          <a:xfrm>
            <a:off x="530086" y="371061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STUDI KASUS 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38BC4A-28B6-C166-2E2F-8455017536CF}"/>
              </a:ext>
            </a:extLst>
          </p:cNvPr>
          <p:cNvSpPr txBox="1"/>
          <p:nvPr/>
        </p:nvSpPr>
        <p:spPr>
          <a:xfrm>
            <a:off x="530086" y="1322007"/>
            <a:ext cx="11247931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5080" indent="9525" algn="just">
              <a:lnSpc>
                <a:spcPct val="100000"/>
              </a:lnSpc>
              <a:spcBef>
                <a:spcPts val="100"/>
              </a:spcBef>
            </a:pPr>
            <a:r>
              <a:rPr lang="en-US" sz="2000" dirty="0" err="1"/>
              <a:t>Rancangan</a:t>
            </a:r>
            <a:r>
              <a:rPr lang="en-US" sz="2000" dirty="0"/>
              <a:t> </a:t>
            </a:r>
            <a:r>
              <a:rPr lang="en-US" sz="2000" dirty="0" err="1"/>
              <a:t>perlakuan</a:t>
            </a:r>
            <a:r>
              <a:rPr lang="en-US" sz="2000" dirty="0"/>
              <a:t> </a:t>
            </a:r>
            <a:r>
              <a:rPr lang="en-US" sz="2000" dirty="0" err="1"/>
              <a:t>terdiri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lima </a:t>
            </a:r>
            <a:r>
              <a:rPr lang="en-US" sz="2000" dirty="0" err="1"/>
              <a:t>kerapatan</a:t>
            </a:r>
            <a:r>
              <a:rPr lang="en-US" sz="2000" dirty="0"/>
              <a:t> </a:t>
            </a:r>
            <a:r>
              <a:rPr lang="en-US" sz="2000" dirty="0" err="1"/>
              <a:t>tanaman</a:t>
            </a:r>
            <a:r>
              <a:rPr lang="en-US" sz="2000" dirty="0"/>
              <a:t> (10, 20, 30, 40, dan 50). Masing </a:t>
            </a:r>
            <a:r>
              <a:rPr lang="en-US" sz="2000" dirty="0" err="1"/>
              <a:t>masing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lima </a:t>
            </a:r>
            <a:r>
              <a:rPr lang="en-US" sz="2000" dirty="0" err="1"/>
              <a:t>perlakuan</a:t>
            </a:r>
            <a:r>
              <a:rPr lang="en-US" sz="2000" dirty="0"/>
              <a:t> di </a:t>
            </a:r>
            <a:r>
              <a:rPr lang="en-US" sz="2000" dirty="0" err="1"/>
              <a:t>tempatkan</a:t>
            </a:r>
            <a:r>
              <a:rPr lang="en-US" sz="2000" dirty="0"/>
              <a:t> </a:t>
            </a:r>
            <a:r>
              <a:rPr lang="en-US" sz="2000" dirty="0" err="1"/>
              <a:t>secara</a:t>
            </a:r>
            <a:r>
              <a:rPr lang="en-US" sz="2000" dirty="0"/>
              <a:t> </a:t>
            </a:r>
            <a:r>
              <a:rPr lang="en-US" sz="2000" dirty="0" err="1"/>
              <a:t>acak</a:t>
            </a:r>
            <a:r>
              <a:rPr lang="en-US" sz="2000" dirty="0"/>
              <a:t> pada </a:t>
            </a:r>
            <a:r>
              <a:rPr lang="en-US" sz="2000" dirty="0" err="1"/>
              <a:t>tiga</a:t>
            </a:r>
            <a:r>
              <a:rPr lang="en-US" sz="2000" dirty="0"/>
              <a:t> </a:t>
            </a:r>
            <a:r>
              <a:rPr lang="en-US" sz="2000" dirty="0" err="1"/>
              <a:t>petak</a:t>
            </a:r>
            <a:r>
              <a:rPr lang="en-US" sz="2000" dirty="0"/>
              <a:t> </a:t>
            </a:r>
            <a:r>
              <a:rPr lang="en-US" sz="2000" dirty="0" err="1"/>
              <a:t>tanah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RAL. Hasil </a:t>
            </a:r>
            <a:r>
              <a:rPr lang="en-US" sz="2000" dirty="0" err="1"/>
              <a:t>gandum</a:t>
            </a:r>
            <a:r>
              <a:rPr lang="en-US" sz="2000" dirty="0"/>
              <a:t> yang </a:t>
            </a:r>
            <a:r>
              <a:rPr lang="en-US" sz="2000" dirty="0" err="1"/>
              <a:t>dihasilkan</a:t>
            </a:r>
            <a:r>
              <a:rPr lang="en-US" sz="2000" dirty="0"/>
              <a:t> </a:t>
            </a:r>
            <a:r>
              <a:rPr lang="en-US" sz="2000" dirty="0" err="1"/>
              <a:t>ditunjukkan</a:t>
            </a:r>
            <a:r>
              <a:rPr lang="en-US" sz="2000" dirty="0"/>
              <a:t> pada </a:t>
            </a:r>
            <a:r>
              <a:rPr lang="en-US" sz="2000" dirty="0" err="1"/>
              <a:t>tabel</a:t>
            </a:r>
            <a:r>
              <a:rPr lang="en-US" sz="2000" dirty="0"/>
              <a:t> </a:t>
            </a:r>
            <a:r>
              <a:rPr lang="en-US" sz="2000" dirty="0" err="1"/>
              <a:t>dibawah</a:t>
            </a:r>
            <a:r>
              <a:rPr lang="en-US" sz="2000" dirty="0"/>
              <a:t> </a:t>
            </a:r>
            <a:r>
              <a:rPr lang="en-US" sz="2000" dirty="0" err="1"/>
              <a:t>ini</a:t>
            </a:r>
            <a:r>
              <a:rPr lang="en-US" sz="2000" dirty="0"/>
              <a:t>. </a:t>
            </a:r>
            <a:r>
              <a:rPr lang="en-US" sz="2000" dirty="0" err="1"/>
              <a:t>Buatlah</a:t>
            </a:r>
            <a:r>
              <a:rPr lang="en-US" sz="2000" dirty="0"/>
              <a:t> model linear, </a:t>
            </a:r>
            <a:r>
              <a:rPr lang="en-US" sz="2000" dirty="0" err="1"/>
              <a:t>tabel</a:t>
            </a:r>
            <a:r>
              <a:rPr lang="en-US" sz="2000" dirty="0"/>
              <a:t> </a:t>
            </a:r>
            <a:r>
              <a:rPr lang="en-US" sz="2000" dirty="0" err="1"/>
              <a:t>sidik</a:t>
            </a:r>
            <a:r>
              <a:rPr lang="en-US" sz="2000" dirty="0"/>
              <a:t> </a:t>
            </a:r>
            <a:r>
              <a:rPr lang="en-US" sz="2000" dirty="0" err="1"/>
              <a:t>ragam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menguji</a:t>
            </a:r>
            <a:r>
              <a:rPr lang="en-US" sz="2000" dirty="0"/>
              <a:t> </a:t>
            </a:r>
            <a:r>
              <a:rPr lang="en-US" sz="2000" dirty="0" err="1"/>
              <a:t>pengaruh</a:t>
            </a:r>
            <a:r>
              <a:rPr lang="en-US" sz="2000" dirty="0"/>
              <a:t> </a:t>
            </a:r>
            <a:r>
              <a:rPr lang="en-US" sz="2000" dirty="0" err="1"/>
              <a:t>perlakuan</a:t>
            </a:r>
            <a:r>
              <a:rPr lang="en-US" sz="2000" dirty="0"/>
              <a:t>, dan </a:t>
            </a:r>
            <a:r>
              <a:rPr lang="en-US" sz="2000" dirty="0" err="1"/>
              <a:t>susunlah</a:t>
            </a:r>
            <a:r>
              <a:rPr lang="en-US" sz="2000" dirty="0"/>
              <a:t> </a:t>
            </a:r>
            <a:r>
              <a:rPr lang="en-US" sz="2000" dirty="0" err="1"/>
              <a:t>polinomial</a:t>
            </a:r>
            <a:r>
              <a:rPr lang="en-US" sz="2000" dirty="0"/>
              <a:t> </a:t>
            </a:r>
            <a:r>
              <a:rPr lang="en-US" sz="2000" dirty="0" err="1"/>
              <a:t>ortogonal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melihat</a:t>
            </a:r>
            <a:r>
              <a:rPr lang="en-US" sz="2000" dirty="0"/>
              <a:t> trend </a:t>
            </a:r>
            <a:r>
              <a:rPr lang="en-US" sz="2000" dirty="0" err="1"/>
              <a:t>pengaruh</a:t>
            </a:r>
            <a:r>
              <a:rPr lang="en-US" sz="2000" dirty="0"/>
              <a:t> </a:t>
            </a:r>
            <a:r>
              <a:rPr lang="en-US" sz="2000" dirty="0" err="1"/>
              <a:t>perlakuan</a:t>
            </a:r>
            <a:r>
              <a:rPr lang="en-US" sz="2000" dirty="0"/>
              <a:t> </a:t>
            </a:r>
            <a:r>
              <a:rPr lang="en-US" sz="2000" dirty="0" err="1"/>
              <a:t>terhadap</a:t>
            </a:r>
            <a:r>
              <a:rPr lang="en-US" sz="2000" dirty="0"/>
              <a:t> </a:t>
            </a:r>
            <a:r>
              <a:rPr lang="en-US" sz="2000" dirty="0" err="1"/>
              <a:t>respon</a:t>
            </a:r>
            <a:r>
              <a:rPr lang="en-US" sz="2000" dirty="0"/>
              <a:t> (</a:t>
            </a:r>
            <a:r>
              <a:rPr lang="en-US" sz="2000" dirty="0" err="1"/>
              <a:t>gunakan</a:t>
            </a:r>
            <a:r>
              <a:rPr lang="en-US" sz="2000" dirty="0"/>
              <a:t> </a:t>
            </a:r>
            <a:r>
              <a:rPr lang="en-US" sz="2000" dirty="0" err="1"/>
              <a:t>taraf</a:t>
            </a:r>
            <a:r>
              <a:rPr lang="en-US" sz="2000" dirty="0"/>
              <a:t> </a:t>
            </a:r>
            <a:r>
              <a:rPr lang="en-US" sz="2000" dirty="0" err="1"/>
              <a:t>nyata</a:t>
            </a:r>
            <a:r>
              <a:rPr lang="en-US" sz="2000" dirty="0"/>
              <a:t> </a:t>
            </a:r>
            <a:r>
              <a:rPr lang="en-US" sz="2000" dirty="0" err="1"/>
              <a:t>pengujian</a:t>
            </a:r>
            <a:r>
              <a:rPr lang="en-US" sz="2000" dirty="0"/>
              <a:t> 5%).</a:t>
            </a:r>
            <a:endParaRPr lang="en-US" sz="2000" dirty="0">
              <a:latin typeface="Carlito"/>
              <a:cs typeface="Carlito"/>
            </a:endParaRPr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9AC3D1E3-037A-88A4-5ED0-48F2B6BAD4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386" y="5987907"/>
            <a:ext cx="2674620" cy="7001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6ED451-B191-F40C-8680-71E4B6D2DB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569" y="3236248"/>
            <a:ext cx="7949986" cy="2406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3086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681502-857F-C7E9-ACC4-52AD2EA63E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56860C2-EA79-B1E9-F200-DC8509C84761}"/>
                  </a:ext>
                </a:extLst>
              </p:cNvPr>
              <p:cNvSpPr txBox="1"/>
              <p:nvPr/>
            </p:nvSpPr>
            <p:spPr>
              <a:xfrm>
                <a:off x="419100" y="245430"/>
                <a:ext cx="11353800" cy="56954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lvl="0" indent="-342900">
                  <a:lnSpc>
                    <a:spcPct val="107000"/>
                  </a:lnSpc>
                  <a:spcAft>
                    <a:spcPts val="800"/>
                  </a:spcAft>
                  <a:buFont typeface="+mj-lt"/>
                  <a:buAutoNum type="alphaLcPeriod"/>
                </a:pPr>
                <a:r>
                  <a:rPr lang="en-US" sz="1800" b="1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Model Linier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Secara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umum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dari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model linier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aditif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dari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RAL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untuk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kasus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ini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adalah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sebagai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berikut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𝜇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atau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𝜇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Keterangan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= 1,2,3,4 ;  j = 1,2,3 ;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~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(0,</m:t>
                    </m:r>
                    <m:sSup>
                      <m:sSup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fi-FI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nilai pengamatan pada kerapatan tanaman ke-i dan ulangan ke-j</a:t>
                </a:r>
                <a:endParaRPr lang="en-US" sz="1800" i="1" kern="100" dirty="0"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𝜇</m:t>
                    </m:r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rataan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umum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sv-SE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pengaruh kerapatan tanaman ke-i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sv-SE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pengaruh acak kerapatan tanaman ke-i dan ulangan ke-j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endParaRPr lang="sv-SE" kern="100" dirty="0"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endParaRPr lang="sv-SE" kern="100" dirty="0"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b="1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Hipotesis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r>
                  <a:rPr lang="en-US" sz="1800" kern="100" baseline="-25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sub>
                    </m:sSub>
                    <m:r>
                      <a:rPr lang="en-US" sz="1800" b="0" i="1" kern="10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ID" i="1" kern="100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kern="100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i="1" kern="10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𝜇</m:t>
                    </m:r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(</a:t>
                </a:r>
                <a:r>
                  <a:rPr lang="fi-FI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semua kerapatan tanaman memberikan respons yang sama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r>
                  <a:rPr lang="en-US" sz="1800" kern="100" baseline="-25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: </a:t>
                </a:r>
                <a:r>
                  <a:rPr lang="fi-FI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Minimal ada sepasang kerapatan tanaman 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i,j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) Dimana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≠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56860C2-EA79-B1E9-F200-DC8509C847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9100" y="245430"/>
                <a:ext cx="11353800" cy="5695405"/>
              </a:xfrm>
              <a:prstGeom prst="rect">
                <a:avLst/>
              </a:prstGeom>
              <a:blipFill>
                <a:blip r:embed="rId2"/>
                <a:stretch>
                  <a:fillRect l="-483" t="-535" b="-2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5576064C-B276-E89E-501D-40024CA32A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386" y="5987907"/>
            <a:ext cx="2674620" cy="700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2756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430A2E-FF02-51CD-137D-97EBB0CB11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00EA2199-967B-B3AC-6763-D2750ED7B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386" y="5987907"/>
            <a:ext cx="2674620" cy="7001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834BD5-9E00-8906-6840-537775E1F4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875" y="346276"/>
            <a:ext cx="7773247" cy="555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2868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85F259-27E4-D5AA-3947-25FAB814AE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04A614-BB14-2AEF-948B-0741ED6A29B9}"/>
              </a:ext>
            </a:extLst>
          </p:cNvPr>
          <p:cNvSpPr txBox="1"/>
          <p:nvPr/>
        </p:nvSpPr>
        <p:spPr>
          <a:xfrm>
            <a:off x="274319" y="682923"/>
            <a:ext cx="6096000" cy="374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lphaLcPeriod" startAt="3"/>
            </a:pPr>
            <a:r>
              <a:rPr lang="en-US" sz="1800" b="1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Tabel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Sidik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Ragam</a:t>
            </a:r>
            <a:endParaRPr lang="en-ID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032203E-1A4E-16AE-66E4-BD51732AC75A}"/>
                  </a:ext>
                </a:extLst>
              </p:cNvPr>
              <p:cNvSpPr txBox="1"/>
              <p:nvPr/>
            </p:nvSpPr>
            <p:spPr>
              <a:xfrm>
                <a:off x="274320" y="4521852"/>
                <a:ext cx="11026026" cy="13846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lvl="0" indent="-342900">
                  <a:lnSpc>
                    <a:spcPct val="107000"/>
                  </a:lnSpc>
                  <a:spcAft>
                    <a:spcPts val="800"/>
                  </a:spcAft>
                  <a:buFont typeface="+mj-lt"/>
                  <a:buAutoNum type="alphaLcPeriod" startAt="4"/>
                </a:pPr>
                <a:r>
                  <a:rPr lang="en-US" sz="1800" b="1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Kesimpulan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7200" algn="just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Dari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hasil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diatas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h𝑖𝑡𝑢𝑛𝑔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kern="100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29.278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&gt;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𝑡𝑎𝑏𝑒𝑙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kern="100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3.478</m:t>
                    </m:r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maka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Tolak Ho,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sehingga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dapat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disimpulkan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bahwa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ada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perbedaan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pengaruh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kerapatan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terhadap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hasil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gandum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atau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antara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kerapatan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memberikan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hasil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yang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berbeda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pada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taraf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nyata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5%</a:t>
                </a:r>
                <a:endParaRPr lang="en-US" sz="1800" kern="1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032203E-1A4E-16AE-66E4-BD51732AC7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320" y="4521852"/>
                <a:ext cx="11026026" cy="1384610"/>
              </a:xfrm>
              <a:prstGeom prst="rect">
                <a:avLst/>
              </a:prstGeom>
              <a:blipFill>
                <a:blip r:embed="rId2"/>
                <a:stretch>
                  <a:fillRect l="-442" t="-2643" r="-442" b="-61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3" name="object 3">
            <a:extLst>
              <a:ext uri="{FF2B5EF4-FFF2-40B4-BE49-F238E27FC236}">
                <a16:creationId xmlns:a16="http://schemas.microsoft.com/office/drawing/2014/main" id="{24F361BF-1BC7-E714-5A0B-6208ADE7D6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8673556"/>
              </p:ext>
            </p:extLst>
          </p:nvPr>
        </p:nvGraphicFramePr>
        <p:xfrm>
          <a:off x="508436" y="1530570"/>
          <a:ext cx="7912234" cy="195302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943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938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38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938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386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424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724204">
                <a:tc>
                  <a:txBody>
                    <a:bodyPr/>
                    <a:lstStyle/>
                    <a:p>
                      <a:pPr marL="191770" marR="184785" indent="12827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800" b="1" spc="-10" dirty="0">
                          <a:latin typeface="Arial"/>
                          <a:cs typeface="Arial"/>
                        </a:rPr>
                        <a:t>Sumber keragaman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5206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0"/>
                        </a:spcBef>
                      </a:pPr>
                      <a:r>
                        <a:rPr sz="1800" b="1" spc="-25" dirty="0">
                          <a:latin typeface="Arial"/>
                          <a:cs typeface="Arial"/>
                        </a:rPr>
                        <a:t>db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1511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0"/>
                        </a:spcBef>
                      </a:pPr>
                      <a:r>
                        <a:rPr sz="1800" b="1" spc="-25" dirty="0">
                          <a:latin typeface="Arial"/>
                          <a:cs typeface="Arial"/>
                        </a:rPr>
                        <a:t>JK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511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0"/>
                        </a:spcBef>
                      </a:pPr>
                      <a:r>
                        <a:rPr sz="1800" b="1" spc="-25" dirty="0">
                          <a:latin typeface="Arial"/>
                          <a:cs typeface="Arial"/>
                        </a:rPr>
                        <a:t>KT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511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ct val="100000"/>
                        </a:lnSpc>
                        <a:spcBef>
                          <a:spcPts val="1190"/>
                        </a:spcBef>
                      </a:pPr>
                      <a:r>
                        <a:rPr sz="1800" b="1" spc="-20" dirty="0">
                          <a:latin typeface="Arial"/>
                          <a:cs typeface="Arial"/>
                        </a:rPr>
                        <a:t>Fhit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511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tc>
                  <a:txBody>
                    <a:bodyPr/>
                    <a:lstStyle/>
                    <a:p>
                      <a:pPr marL="203835" marR="195580" indent="8699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800" b="1" spc="-10" dirty="0" err="1">
                          <a:latin typeface="Arial"/>
                          <a:cs typeface="Arial"/>
                        </a:rPr>
                        <a:t>Ftabel</a:t>
                      </a:r>
                      <a:r>
                        <a:rPr sz="1800" b="1" spc="-10" dirty="0">
                          <a:latin typeface="Arial"/>
                          <a:cs typeface="Arial"/>
                        </a:rPr>
                        <a:t> 0,05(</a:t>
                      </a:r>
                      <a:r>
                        <a:rPr lang="en-US" sz="1800" b="1" spc="-10" dirty="0">
                          <a:latin typeface="Arial"/>
                          <a:cs typeface="Arial"/>
                        </a:rPr>
                        <a:t>4</a:t>
                      </a:r>
                      <a:r>
                        <a:rPr sz="1800" b="1" spc="-10" dirty="0">
                          <a:latin typeface="Arial"/>
                          <a:cs typeface="Arial"/>
                        </a:rPr>
                        <a:t>,</a:t>
                      </a:r>
                      <a:r>
                        <a:rPr lang="en-US" sz="1800" b="1" spc="-10" dirty="0">
                          <a:latin typeface="Arial"/>
                          <a:cs typeface="Arial"/>
                        </a:rPr>
                        <a:t>10</a:t>
                      </a:r>
                      <a:r>
                        <a:rPr sz="1800" b="1" spc="-10" dirty="0">
                          <a:latin typeface="Arial"/>
                          <a:cs typeface="Arial"/>
                        </a:rPr>
                        <a:t>)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5206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E4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9606">
                <a:tc>
                  <a:txBody>
                    <a:bodyPr/>
                    <a:lstStyle/>
                    <a:p>
                      <a:pPr marL="8509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1800" spc="-10" dirty="0" err="1">
                          <a:latin typeface="Arial"/>
                          <a:cs typeface="Arial"/>
                        </a:rPr>
                        <a:t>Kerapatan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1800" spc="-50" dirty="0">
                          <a:latin typeface="Arial"/>
                          <a:cs typeface="Arial"/>
                        </a:rPr>
                        <a:t>4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marR="77470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1800" spc="-10" dirty="0">
                          <a:latin typeface="Arial"/>
                          <a:cs typeface="Arial"/>
                        </a:rPr>
                        <a:t>87.6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marR="77470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1800" spc="-10" dirty="0">
                          <a:latin typeface="Arial"/>
                          <a:cs typeface="Arial"/>
                        </a:rPr>
                        <a:t>21.9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marL="20129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1800" spc="-10" dirty="0">
                          <a:latin typeface="Arial"/>
                          <a:cs typeface="Arial"/>
                        </a:rPr>
                        <a:t>29.278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marL="56959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dirty="0"/>
                        <a:t>3.478</a:t>
                      </a:r>
                      <a:endParaRPr sz="1800" b="1" dirty="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9606">
                <a:tc>
                  <a:txBody>
                    <a:bodyPr/>
                    <a:lstStyle/>
                    <a:p>
                      <a:pPr marL="8509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Galat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1800" spc="-50" dirty="0">
                          <a:latin typeface="Arial"/>
                          <a:cs typeface="Arial"/>
                        </a:rPr>
                        <a:t>10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marR="77470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1800" spc="-10" dirty="0">
                          <a:latin typeface="Arial"/>
                          <a:cs typeface="Arial"/>
                        </a:rPr>
                        <a:t>7.48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 marR="77470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1800" spc="-10" dirty="0">
                          <a:latin typeface="Arial"/>
                          <a:cs typeface="Arial"/>
                        </a:rPr>
                        <a:t>0.748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6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9606">
                <a:tc>
                  <a:txBody>
                    <a:bodyPr/>
                    <a:lstStyle/>
                    <a:p>
                      <a:pPr marL="8509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10" dirty="0">
                          <a:latin typeface="Arial"/>
                          <a:cs typeface="Arial"/>
                        </a:rPr>
                        <a:t>Total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800" spc="-25" dirty="0">
                          <a:latin typeface="Arial"/>
                          <a:cs typeface="Arial"/>
                        </a:rPr>
                        <a:t>1</a:t>
                      </a:r>
                      <a:r>
                        <a:rPr lang="en-US" sz="1800" spc="-25" dirty="0">
                          <a:latin typeface="Arial"/>
                          <a:cs typeface="Arial"/>
                        </a:rPr>
                        <a:t>4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 marR="77470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1800" spc="-10" dirty="0">
                          <a:latin typeface="Arial"/>
                          <a:cs typeface="Arial"/>
                        </a:rPr>
                        <a:t>95.08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CAD4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09922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5BDCCE-826E-DF29-37E3-4E28A8EE3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56BD20-BACF-A3B7-81BD-E16C3CE7A4AD}"/>
              </a:ext>
            </a:extLst>
          </p:cNvPr>
          <p:cNvSpPr txBox="1"/>
          <p:nvPr/>
        </p:nvSpPr>
        <p:spPr>
          <a:xfrm>
            <a:off x="530086" y="371061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err="1">
                <a:solidFill>
                  <a:schemeClr val="accent5">
                    <a:lumMod val="75000"/>
                  </a:schemeClr>
                </a:solidFill>
              </a:rPr>
              <a:t>Polinomial</a:t>
            </a:r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 Orthogonal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3F5A25-598D-35B8-36CC-EB9AC76D3E6F}"/>
              </a:ext>
            </a:extLst>
          </p:cNvPr>
          <p:cNvSpPr txBox="1"/>
          <p:nvPr/>
        </p:nvSpPr>
        <p:spPr>
          <a:xfrm>
            <a:off x="177421" y="2136338"/>
            <a:ext cx="4380931" cy="25853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dirty="0"/>
              <a:t>     </a:t>
            </a:r>
            <a:r>
              <a:rPr lang="en-US" dirty="0" err="1"/>
              <a:t>Polinomial</a:t>
            </a:r>
            <a:r>
              <a:rPr lang="en-US" dirty="0"/>
              <a:t> </a:t>
            </a:r>
            <a:r>
              <a:rPr lang="en-US" dirty="0" err="1"/>
              <a:t>ortogonal</a:t>
            </a:r>
            <a:r>
              <a:rPr lang="en-US" dirty="0"/>
              <a:t>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dirty="0" err="1"/>
              <a:t>bentuk</a:t>
            </a:r>
            <a:r>
              <a:rPr lang="en-US" dirty="0"/>
              <a:t> </a:t>
            </a:r>
            <a:r>
              <a:rPr lang="en-US" dirty="0" err="1"/>
              <a:t>khusus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kontras</a:t>
            </a:r>
            <a:r>
              <a:rPr lang="en-US" dirty="0"/>
              <a:t> </a:t>
            </a:r>
            <a:r>
              <a:rPr lang="en-US" dirty="0" err="1"/>
              <a:t>ortogonal</a:t>
            </a:r>
            <a:r>
              <a:rPr lang="en-US" dirty="0"/>
              <a:t> yang </a:t>
            </a:r>
            <a:r>
              <a:rPr lang="en-US" dirty="0" err="1"/>
              <a:t>berbentuk</a:t>
            </a:r>
            <a:r>
              <a:rPr lang="en-US" dirty="0"/>
              <a:t> </a:t>
            </a:r>
            <a:r>
              <a:rPr lang="en-US" dirty="0" err="1"/>
              <a:t>persamaan</a:t>
            </a:r>
            <a:r>
              <a:rPr lang="en-US" dirty="0"/>
              <a:t> </a:t>
            </a:r>
            <a:r>
              <a:rPr lang="en-US" dirty="0" err="1"/>
              <a:t>sedemikian</a:t>
            </a:r>
            <a:r>
              <a:rPr lang="en-US" dirty="0"/>
              <a:t> </a:t>
            </a:r>
            <a:r>
              <a:rPr lang="en-US" dirty="0" err="1"/>
              <a:t>rupa</a:t>
            </a:r>
            <a:r>
              <a:rPr lang="en-US" dirty="0"/>
              <a:t>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tiap</a:t>
            </a:r>
            <a:r>
              <a:rPr lang="en-US" dirty="0"/>
              <a:t> </a:t>
            </a:r>
            <a:r>
              <a:rPr lang="en-US" dirty="0" err="1"/>
              <a:t>persamaan</a:t>
            </a:r>
            <a:r>
              <a:rPr lang="en-US" dirty="0"/>
              <a:t> </a:t>
            </a:r>
            <a:r>
              <a:rPr lang="en-US" dirty="0" err="1"/>
              <a:t>berhubungan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pangkat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peubah</a:t>
            </a:r>
            <a:r>
              <a:rPr lang="en-US" dirty="0"/>
              <a:t> </a:t>
            </a:r>
            <a:r>
              <a:rPr lang="en-US" dirty="0" err="1"/>
              <a:t>bebas</a:t>
            </a:r>
            <a:r>
              <a:rPr lang="en-US" dirty="0"/>
              <a:t>. </a:t>
            </a:r>
            <a:r>
              <a:rPr lang="en-US" dirty="0" err="1"/>
              <a:t>Dengan</a:t>
            </a:r>
            <a:r>
              <a:rPr lang="en-US" dirty="0"/>
              <a:t> kata lain,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menguji</a:t>
            </a:r>
            <a:r>
              <a:rPr lang="en-US" dirty="0"/>
              <a:t> trend </a:t>
            </a:r>
            <a:r>
              <a:rPr lang="en-US" dirty="0" err="1"/>
              <a:t>pengaruh</a:t>
            </a:r>
            <a:r>
              <a:rPr lang="en-US" dirty="0"/>
              <a:t> </a:t>
            </a:r>
            <a:r>
              <a:rPr lang="en-US" dirty="0" err="1"/>
              <a:t>perlakuan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respons</a:t>
            </a:r>
            <a:r>
              <a:rPr lang="en-US" dirty="0"/>
              <a:t> (linear, </a:t>
            </a:r>
            <a:r>
              <a:rPr lang="en-US" dirty="0" err="1"/>
              <a:t>kuadratik</a:t>
            </a:r>
            <a:r>
              <a:rPr lang="en-US" dirty="0"/>
              <a:t>, </a:t>
            </a:r>
            <a:r>
              <a:rPr lang="en-US" dirty="0" err="1"/>
              <a:t>kubik</a:t>
            </a:r>
            <a:r>
              <a:rPr lang="en-US" dirty="0"/>
              <a:t>, </a:t>
            </a:r>
            <a:r>
              <a:rPr lang="en-US" dirty="0" err="1"/>
              <a:t>dst</a:t>
            </a:r>
            <a:r>
              <a:rPr lang="en-US" dirty="0"/>
              <a:t>) yang </a:t>
            </a:r>
            <a:r>
              <a:rPr lang="en-US" dirty="0" err="1"/>
              <a:t>berlaku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perlakuan</a:t>
            </a:r>
            <a:r>
              <a:rPr lang="en-US" dirty="0"/>
              <a:t> yang </a:t>
            </a:r>
            <a:r>
              <a:rPr lang="en-US" dirty="0" err="1"/>
              <a:t>kuantitatif</a:t>
            </a:r>
            <a:r>
              <a:rPr lang="en-US" dirty="0"/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4CB0C8B-59F6-3A3F-5C31-EE097CE0C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2393" y="1266897"/>
            <a:ext cx="5142513" cy="32322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4F0004C-4694-EC4B-A6DD-CDE03F062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393" y="4590007"/>
            <a:ext cx="5576942" cy="2098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6268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A315E8-AC76-24B9-C420-83C4AC226A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407966-B0AC-F36F-68CD-9F7D72058396}"/>
              </a:ext>
            </a:extLst>
          </p:cNvPr>
          <p:cNvSpPr txBox="1"/>
          <p:nvPr/>
        </p:nvSpPr>
        <p:spPr>
          <a:xfrm>
            <a:off x="530086" y="371061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err="1">
                <a:solidFill>
                  <a:schemeClr val="accent5">
                    <a:lumMod val="75000"/>
                  </a:schemeClr>
                </a:solidFill>
              </a:rPr>
              <a:t>Polinomial</a:t>
            </a:r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 Orthogonal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42823C-DC5F-D426-01EB-BA9AB0F10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6406" y="1678545"/>
            <a:ext cx="4678257" cy="32343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8AB085-A514-94D7-8486-2F6146045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37" y="1515070"/>
            <a:ext cx="7359069" cy="373123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1B791C7-AFF5-7451-C317-3555C8FF9882}"/>
              </a:ext>
            </a:extLst>
          </p:cNvPr>
          <p:cNvSpPr txBox="1"/>
          <p:nvPr/>
        </p:nvSpPr>
        <p:spPr>
          <a:xfrm>
            <a:off x="77337" y="5251544"/>
            <a:ext cx="60937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Rumus</a:t>
            </a:r>
            <a:r>
              <a:rPr lang="en-US" dirty="0"/>
              <a:t> </a:t>
            </a:r>
            <a:r>
              <a:rPr lang="en-US" dirty="0" err="1"/>
              <a:t>jumlah</a:t>
            </a:r>
            <a:r>
              <a:rPr lang="en-US" dirty="0"/>
              <a:t> </a:t>
            </a:r>
            <a:r>
              <a:rPr lang="en-US" dirty="0" err="1"/>
              <a:t>kuadrat</a:t>
            </a:r>
            <a:r>
              <a:rPr lang="en-US" dirty="0"/>
              <a:t> 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3DB4DDC-430B-43B1-F0D0-560C7B32B582}"/>
                  </a:ext>
                </a:extLst>
              </p:cNvPr>
              <p:cNvSpPr txBox="1"/>
              <p:nvPr/>
            </p:nvSpPr>
            <p:spPr>
              <a:xfrm>
                <a:off x="77337" y="5620876"/>
                <a:ext cx="2644254" cy="79233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𝐽𝐾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nary>
                                    <m:naryPr>
                                      <m:chr m:val="∑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23"/>
                                        </m:r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p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𝑃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𝑐𝑖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.</m:t>
                                          </m:r>
                                        </m:sub>
                                      </m:sSub>
                                    </m:e>
                                  </m:nary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𝐶𝑖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3DB4DDC-430B-43B1-F0D0-560C7B32B5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37" y="5620876"/>
                <a:ext cx="2644254" cy="79233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Picture 14">
            <a:extLst>
              <a:ext uri="{FF2B5EF4-FFF2-40B4-BE49-F238E27FC236}">
                <a16:creationId xmlns:a16="http://schemas.microsoft.com/office/drawing/2014/main" id="{D90F45F9-1FF6-22CA-1C4B-A5B74EE025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4199" y="5488163"/>
            <a:ext cx="5649113" cy="69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4318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CE178-9682-5E84-C582-42D356C1CE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477CE8D0-9A06-6E2A-6067-5DB78339C0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6388" y="6172192"/>
            <a:ext cx="1970618" cy="51584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1C9151-241D-D88A-ADD8-0F0EFD98CA96}"/>
              </a:ext>
            </a:extLst>
          </p:cNvPr>
          <p:cNvSpPr txBox="1"/>
          <p:nvPr/>
        </p:nvSpPr>
        <p:spPr>
          <a:xfrm>
            <a:off x="530086" y="371061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err="1">
                <a:solidFill>
                  <a:schemeClr val="accent5">
                    <a:lumMod val="75000"/>
                  </a:schemeClr>
                </a:solidFill>
              </a:rPr>
              <a:t>Polinomial</a:t>
            </a:r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 Orthogonal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EEAEBE-AF04-2281-EAB1-972065517D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4127"/>
          <a:stretch/>
        </p:blipFill>
        <p:spPr>
          <a:xfrm>
            <a:off x="171249" y="1140503"/>
            <a:ext cx="7655241" cy="76944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e 7">
                <a:extLst>
                  <a:ext uri="{FF2B5EF4-FFF2-40B4-BE49-F238E27FC236}">
                    <a16:creationId xmlns:a16="http://schemas.microsoft.com/office/drawing/2014/main" id="{6A7CE72B-9F59-BE71-D555-51FE60A33D2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68424766"/>
                  </p:ext>
                </p:extLst>
              </p:nvPr>
            </p:nvGraphicFramePr>
            <p:xfrm>
              <a:off x="171249" y="1984155"/>
              <a:ext cx="7655238" cy="3934765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1531048">
                      <a:extLst>
                        <a:ext uri="{9D8B030D-6E8A-4147-A177-3AD203B41FA5}">
                          <a16:colId xmlns:a16="http://schemas.microsoft.com/office/drawing/2014/main" val="3386907137"/>
                        </a:ext>
                      </a:extLst>
                    </a:gridCol>
                    <a:gridCol w="1224838">
                      <a:extLst>
                        <a:ext uri="{9D8B030D-6E8A-4147-A177-3AD203B41FA5}">
                          <a16:colId xmlns:a16="http://schemas.microsoft.com/office/drawing/2014/main" val="2914096619"/>
                        </a:ext>
                      </a:extLst>
                    </a:gridCol>
                    <a:gridCol w="1224838">
                      <a:extLst>
                        <a:ext uri="{9D8B030D-6E8A-4147-A177-3AD203B41FA5}">
                          <a16:colId xmlns:a16="http://schemas.microsoft.com/office/drawing/2014/main" val="3697801257"/>
                        </a:ext>
                      </a:extLst>
                    </a:gridCol>
                    <a:gridCol w="1224838">
                      <a:extLst>
                        <a:ext uri="{9D8B030D-6E8A-4147-A177-3AD203B41FA5}">
                          <a16:colId xmlns:a16="http://schemas.microsoft.com/office/drawing/2014/main" val="3866238575"/>
                        </a:ext>
                      </a:extLst>
                    </a:gridCol>
                    <a:gridCol w="1224838">
                      <a:extLst>
                        <a:ext uri="{9D8B030D-6E8A-4147-A177-3AD203B41FA5}">
                          <a16:colId xmlns:a16="http://schemas.microsoft.com/office/drawing/2014/main" val="946650121"/>
                        </a:ext>
                      </a:extLst>
                    </a:gridCol>
                    <a:gridCol w="1224838">
                      <a:extLst>
                        <a:ext uri="{9D8B030D-6E8A-4147-A177-3AD203B41FA5}">
                          <a16:colId xmlns:a16="http://schemas.microsoft.com/office/drawing/2014/main" val="3572990188"/>
                        </a:ext>
                      </a:extLst>
                    </a:gridCol>
                  </a:tblGrid>
                  <a:tr h="439217"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b="1" u="none" strike="noStrike" dirty="0" err="1">
                              <a:effectLst/>
                            </a:rPr>
                            <a:t>Kerapatan</a:t>
                          </a:r>
                          <a:endParaRPr lang="en-US" sz="18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b="1" u="none" strike="noStrike" dirty="0">
                              <a:effectLst/>
                            </a:rPr>
                            <a:t>Y total</a:t>
                          </a:r>
                          <a:endParaRPr lang="en-US" sz="18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 gridSpan="4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b="1" u="none" strike="noStrike" dirty="0" err="1">
                              <a:effectLst/>
                            </a:rPr>
                            <a:t>Koefisien</a:t>
                          </a:r>
                          <a:r>
                            <a:rPr lang="en-US" sz="1800" b="1" u="none" strike="noStrike" dirty="0">
                              <a:effectLst/>
                            </a:rPr>
                            <a:t> </a:t>
                          </a:r>
                          <a:r>
                            <a:rPr lang="en-US" sz="1800" b="1" u="none" strike="noStrike" dirty="0" err="1">
                              <a:effectLst/>
                            </a:rPr>
                            <a:t>Polinomial</a:t>
                          </a:r>
                          <a:r>
                            <a:rPr lang="en-US" sz="1800" b="1" u="none" strike="noStrike" dirty="0">
                              <a:effectLst/>
                            </a:rPr>
                            <a:t> Orthogonal (</a:t>
                          </a:r>
                          <a:r>
                            <a:rPr lang="en-US" sz="1800" b="1" u="none" strike="noStrike" dirty="0" err="1">
                              <a:effectLst/>
                            </a:rPr>
                            <a:t>P</a:t>
                          </a:r>
                          <a:r>
                            <a:rPr lang="en-US" sz="1800" b="1" u="none" strike="noStrike" baseline="-25000" dirty="0" err="1">
                              <a:effectLst/>
                            </a:rPr>
                            <a:t>ci</a:t>
                          </a:r>
                          <a:r>
                            <a:rPr lang="en-US" sz="1800" b="1" u="none" strike="noStrike" dirty="0">
                              <a:effectLst/>
                            </a:rPr>
                            <a:t>)</a:t>
                          </a:r>
                          <a:endParaRPr lang="en-US" sz="18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27500062"/>
                      </a:ext>
                    </a:extLst>
                  </a:tr>
                  <a:tr h="366014"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b="1" u="none" strike="noStrike" dirty="0">
                              <a:effectLst/>
                            </a:rPr>
                            <a:t>Linier </a:t>
                          </a:r>
                          <a:endParaRPr lang="en-US" sz="18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b="1" u="none" strike="noStrike" dirty="0" err="1">
                              <a:effectLst/>
                            </a:rPr>
                            <a:t>Kuadratik</a:t>
                          </a:r>
                          <a:endParaRPr lang="en-US" sz="18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b="1" u="none" strike="noStrike" dirty="0" err="1">
                              <a:effectLst/>
                            </a:rPr>
                            <a:t>Kubik</a:t>
                          </a:r>
                          <a:endParaRPr lang="en-US" sz="18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b="1" u="none" strike="noStrike" dirty="0" err="1">
                              <a:effectLst/>
                            </a:rPr>
                            <a:t>Kuartik</a:t>
                          </a:r>
                          <a:endParaRPr lang="en-US" sz="18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56330742"/>
                      </a:ext>
                    </a:extLst>
                  </a:tr>
                  <a:tr h="366014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10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36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-2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2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-1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704502588"/>
                      </a:ext>
                    </a:extLst>
                  </a:tr>
                  <a:tr h="366014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20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48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-1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-1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2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-4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3056977057"/>
                      </a:ext>
                    </a:extLst>
                  </a:tr>
                  <a:tr h="366014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30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57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0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-2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0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6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2443373158"/>
                      </a:ext>
                    </a:extLst>
                  </a:tr>
                  <a:tr h="366014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40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54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-1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-2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-4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998731671"/>
                      </a:ext>
                    </a:extLst>
                  </a:tr>
                  <a:tr h="366014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50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51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2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2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58222423"/>
                      </a:ext>
                    </a:extLst>
                  </a:tr>
                  <a:tr h="366014">
                    <a:tc gridSpan="2">
                      <a:txBody>
                        <a:bodyPr/>
                        <a:lstStyle/>
                        <a:p>
                          <a:pPr algn="ctr" font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1" i="1" u="none" strike="noStrike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𝝀</m:t>
                                </m:r>
                              </m:oMath>
                            </m:oMathPara>
                          </a14:m>
                          <a:endParaRPr lang="en-US" sz="18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1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5/6 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35/12 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2772410883"/>
                      </a:ext>
                    </a:extLst>
                  </a:tr>
                  <a:tr h="366014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b="1" u="none" strike="noStrike" dirty="0">
                              <a:effectLst/>
                            </a:rPr>
                            <a:t> </a:t>
                          </a:r>
                          <a14:m>
                            <m:oMath xmlns:m="http://schemas.openxmlformats.org/officeDocument/2006/math">
                              <m:nary>
                                <m:naryPr>
                                  <m:chr m:val="∑"/>
                                  <m:ctrlP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  <m:sup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𝒕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𝑷</m:t>
                                      </m:r>
                                    </m:e>
                                    <m:sub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𝒄𝒊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𝒀</m:t>
                                      </m:r>
                                    </m:e>
                                    <m:sub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𝒊</m:t>
                                      </m:r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.</m:t>
                                      </m:r>
                                    </m:sub>
                                  </m:sSub>
                                </m:e>
                              </m:nary>
                            </m:oMath>
                          </a14:m>
                          <a:endParaRPr lang="en-US" sz="18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200" u="none" strike="noStrike" dirty="0">
                              <a:effectLst/>
                            </a:rPr>
                            <a:t>(36*-2)+…+(51*2)</a:t>
                          </a:r>
                        </a:p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36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-42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3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21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815204488"/>
                      </a:ext>
                    </a:extLst>
                  </a:tr>
                  <a:tr h="366014">
                    <a:tc gridSpan="2">
                      <a:txBody>
                        <a:bodyPr/>
                        <a:lstStyle/>
                        <a:p>
                          <a:pPr algn="ctr" fontAlgn="ctr"/>
                          <a14:m>
                            <m:oMath xmlns:m="http://schemas.openxmlformats.org/officeDocument/2006/math">
                              <m:nary>
                                <m:naryPr>
                                  <m:chr m:val="∑"/>
                                  <m:ctrlP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  <m:sup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𝒕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𝑷</m:t>
                                      </m:r>
                                    </m:e>
                                    <m:sub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𝒄𝒊</m:t>
                                      </m:r>
                                    </m:sub>
                                    <m:sup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𝟐</m:t>
                                      </m:r>
                                    </m:sup>
                                  </m:sSubSup>
                                </m:e>
                              </m:nary>
                            </m:oMath>
                          </a14:m>
                          <a:r>
                            <a:rPr lang="en-US" sz="1800" b="1" u="none" strike="noStrike" dirty="0">
                              <a:effectLst/>
                            </a:rPr>
                            <a:t> </a:t>
                          </a:r>
                          <a:endParaRPr lang="en-US" sz="18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200" u="none" strike="noStrike" dirty="0">
                              <a:effectLst/>
                            </a:rPr>
                            <a:t>(-2)</a:t>
                          </a:r>
                          <a:r>
                            <a:rPr lang="en-US" sz="1200" u="none" strike="noStrike" baseline="30000" dirty="0">
                              <a:effectLst/>
                            </a:rPr>
                            <a:t>2</a:t>
                          </a:r>
                          <a:r>
                            <a:rPr lang="en-US" sz="1200" u="none" strike="noStrike" baseline="0" dirty="0">
                              <a:effectLst/>
                            </a:rPr>
                            <a:t>+…+(2)</a:t>
                          </a:r>
                          <a:r>
                            <a:rPr lang="en-US" sz="1200" u="none" strike="noStrike" baseline="30000" dirty="0">
                              <a:effectLst/>
                            </a:rPr>
                            <a:t>2</a:t>
                          </a:r>
                        </a:p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10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14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10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70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394994903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e 7">
                <a:extLst>
                  <a:ext uri="{FF2B5EF4-FFF2-40B4-BE49-F238E27FC236}">
                    <a16:creationId xmlns:a16="http://schemas.microsoft.com/office/drawing/2014/main" id="{6A7CE72B-9F59-BE71-D555-51FE60A33D2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68424766"/>
                  </p:ext>
                </p:extLst>
              </p:nvPr>
            </p:nvGraphicFramePr>
            <p:xfrm>
              <a:off x="171249" y="1984155"/>
              <a:ext cx="7655238" cy="3934765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1531048">
                      <a:extLst>
                        <a:ext uri="{9D8B030D-6E8A-4147-A177-3AD203B41FA5}">
                          <a16:colId xmlns:a16="http://schemas.microsoft.com/office/drawing/2014/main" val="3386907137"/>
                        </a:ext>
                      </a:extLst>
                    </a:gridCol>
                    <a:gridCol w="1224838">
                      <a:extLst>
                        <a:ext uri="{9D8B030D-6E8A-4147-A177-3AD203B41FA5}">
                          <a16:colId xmlns:a16="http://schemas.microsoft.com/office/drawing/2014/main" val="2914096619"/>
                        </a:ext>
                      </a:extLst>
                    </a:gridCol>
                    <a:gridCol w="1224838">
                      <a:extLst>
                        <a:ext uri="{9D8B030D-6E8A-4147-A177-3AD203B41FA5}">
                          <a16:colId xmlns:a16="http://schemas.microsoft.com/office/drawing/2014/main" val="3697801257"/>
                        </a:ext>
                      </a:extLst>
                    </a:gridCol>
                    <a:gridCol w="1224838">
                      <a:extLst>
                        <a:ext uri="{9D8B030D-6E8A-4147-A177-3AD203B41FA5}">
                          <a16:colId xmlns:a16="http://schemas.microsoft.com/office/drawing/2014/main" val="3866238575"/>
                        </a:ext>
                      </a:extLst>
                    </a:gridCol>
                    <a:gridCol w="1224838">
                      <a:extLst>
                        <a:ext uri="{9D8B030D-6E8A-4147-A177-3AD203B41FA5}">
                          <a16:colId xmlns:a16="http://schemas.microsoft.com/office/drawing/2014/main" val="946650121"/>
                        </a:ext>
                      </a:extLst>
                    </a:gridCol>
                    <a:gridCol w="1224838">
                      <a:extLst>
                        <a:ext uri="{9D8B030D-6E8A-4147-A177-3AD203B41FA5}">
                          <a16:colId xmlns:a16="http://schemas.microsoft.com/office/drawing/2014/main" val="3572990188"/>
                        </a:ext>
                      </a:extLst>
                    </a:gridCol>
                  </a:tblGrid>
                  <a:tr h="439217"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b="1" u="none" strike="noStrike" dirty="0" err="1">
                              <a:effectLst/>
                            </a:rPr>
                            <a:t>Kerapatan</a:t>
                          </a:r>
                          <a:endParaRPr lang="en-US" sz="18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b="1" u="none" strike="noStrike" dirty="0">
                              <a:effectLst/>
                            </a:rPr>
                            <a:t>Y total</a:t>
                          </a:r>
                          <a:endParaRPr lang="en-US" sz="18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 gridSpan="4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b="1" u="none" strike="noStrike" dirty="0" err="1">
                              <a:effectLst/>
                            </a:rPr>
                            <a:t>Koefisien</a:t>
                          </a:r>
                          <a:r>
                            <a:rPr lang="en-US" sz="1800" b="1" u="none" strike="noStrike" dirty="0">
                              <a:effectLst/>
                            </a:rPr>
                            <a:t> </a:t>
                          </a:r>
                          <a:r>
                            <a:rPr lang="en-US" sz="1800" b="1" u="none" strike="noStrike" dirty="0" err="1">
                              <a:effectLst/>
                            </a:rPr>
                            <a:t>Polinomial</a:t>
                          </a:r>
                          <a:r>
                            <a:rPr lang="en-US" sz="1800" b="1" u="none" strike="noStrike" dirty="0">
                              <a:effectLst/>
                            </a:rPr>
                            <a:t> Orthogonal (</a:t>
                          </a:r>
                          <a:r>
                            <a:rPr lang="en-US" sz="1800" b="1" u="none" strike="noStrike" dirty="0" err="1">
                              <a:effectLst/>
                            </a:rPr>
                            <a:t>P</a:t>
                          </a:r>
                          <a:r>
                            <a:rPr lang="en-US" sz="1800" b="1" u="none" strike="noStrike" baseline="-25000" dirty="0" err="1">
                              <a:effectLst/>
                            </a:rPr>
                            <a:t>ci</a:t>
                          </a:r>
                          <a:r>
                            <a:rPr lang="en-US" sz="1800" b="1" u="none" strike="noStrike" dirty="0">
                              <a:effectLst/>
                            </a:rPr>
                            <a:t>)</a:t>
                          </a:r>
                          <a:endParaRPr lang="en-US" sz="18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27500062"/>
                      </a:ext>
                    </a:extLst>
                  </a:tr>
                  <a:tr h="366014"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b="1" u="none" strike="noStrike" dirty="0">
                              <a:effectLst/>
                            </a:rPr>
                            <a:t>Linier </a:t>
                          </a:r>
                          <a:endParaRPr lang="en-US" sz="18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b="1" u="none" strike="noStrike" dirty="0" err="1">
                              <a:effectLst/>
                            </a:rPr>
                            <a:t>Kuadratik</a:t>
                          </a:r>
                          <a:endParaRPr lang="en-US" sz="18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b="1" u="none" strike="noStrike" dirty="0" err="1">
                              <a:effectLst/>
                            </a:rPr>
                            <a:t>Kubik</a:t>
                          </a:r>
                          <a:endParaRPr lang="en-US" sz="18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b="1" u="none" strike="noStrike" dirty="0" err="1">
                              <a:effectLst/>
                            </a:rPr>
                            <a:t>Kuartik</a:t>
                          </a:r>
                          <a:endParaRPr lang="en-US" sz="18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56330742"/>
                      </a:ext>
                    </a:extLst>
                  </a:tr>
                  <a:tr h="366014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10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36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-2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2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-1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704502588"/>
                      </a:ext>
                    </a:extLst>
                  </a:tr>
                  <a:tr h="366014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20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48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-1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-1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2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-4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3056977057"/>
                      </a:ext>
                    </a:extLst>
                  </a:tr>
                  <a:tr h="366014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30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57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0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-2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0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6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2443373158"/>
                      </a:ext>
                    </a:extLst>
                  </a:tr>
                  <a:tr h="366014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40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54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-1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-2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-4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998731671"/>
                      </a:ext>
                    </a:extLst>
                  </a:tr>
                  <a:tr h="366014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50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51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2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2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58222423"/>
                      </a:ext>
                    </a:extLst>
                  </a:tr>
                  <a:tr h="366014">
                    <a:tc gridSpan="2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525" marR="9525" marT="9525" marB="0" anchor="ctr">
                        <a:blipFill>
                          <a:blip r:embed="rId4"/>
                          <a:stretch>
                            <a:fillRect l="-221" t="-723333" r="-178319" b="-435000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1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5/6 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35/12 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2772410883"/>
                      </a:ext>
                    </a:extLst>
                  </a:tr>
                  <a:tr h="466725">
                    <a:tc gridSpan="2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525" marR="9525" marT="9525" marB="0" anchor="ctr">
                        <a:blipFill>
                          <a:blip r:embed="rId4"/>
                          <a:stretch>
                            <a:fillRect l="-221" t="-650000" r="-178319" b="-24342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200" u="none" strike="noStrike" dirty="0">
                              <a:effectLst/>
                            </a:rPr>
                            <a:t>(36*-2)+…+(51*2)</a:t>
                          </a:r>
                        </a:p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36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-42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3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21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815204488"/>
                      </a:ext>
                    </a:extLst>
                  </a:tr>
                  <a:tr h="466725">
                    <a:tc gridSpan="2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525" marR="9525" marT="9525" marB="0" anchor="ctr">
                        <a:blipFill>
                          <a:blip r:embed="rId4"/>
                          <a:stretch>
                            <a:fillRect l="-221" t="-740260" r="-178319" b="-140260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200" u="none" strike="noStrike" dirty="0">
                              <a:effectLst/>
                            </a:rPr>
                            <a:t>(-2)</a:t>
                          </a:r>
                          <a:r>
                            <a:rPr lang="en-US" sz="1200" u="none" strike="noStrike" baseline="30000" dirty="0">
                              <a:effectLst/>
                            </a:rPr>
                            <a:t>2</a:t>
                          </a:r>
                          <a:r>
                            <a:rPr lang="en-US" sz="1200" u="none" strike="noStrike" baseline="0" dirty="0">
                              <a:effectLst/>
                            </a:rPr>
                            <a:t>+…+(2)</a:t>
                          </a:r>
                          <a:r>
                            <a:rPr lang="en-US" sz="1200" u="none" strike="noStrike" baseline="30000" dirty="0">
                              <a:effectLst/>
                            </a:rPr>
                            <a:t>2</a:t>
                          </a:r>
                        </a:p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10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14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10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70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3949949036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E998EDF6-E4AC-F4EB-C27C-6E3C0DEF3D6D}"/>
              </a:ext>
            </a:extLst>
          </p:cNvPr>
          <p:cNvSpPr txBox="1"/>
          <p:nvPr/>
        </p:nvSpPr>
        <p:spPr>
          <a:xfrm>
            <a:off x="8420669" y="2811439"/>
            <a:ext cx="2756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Studi</a:t>
            </a:r>
            <a:r>
              <a:rPr lang="en-US" i="1" dirty="0"/>
              <a:t> </a:t>
            </a:r>
            <a:r>
              <a:rPr lang="en-US" i="1" dirty="0" err="1"/>
              <a:t>Kasus</a:t>
            </a:r>
            <a:r>
              <a:rPr lang="en-US" i="1" dirty="0"/>
              <a:t> 3</a:t>
            </a:r>
          </a:p>
        </p:txBody>
      </p:sp>
    </p:spTree>
    <p:extLst>
      <p:ext uri="{BB962C8B-B14F-4D97-AF65-F5344CB8AC3E}">
        <p14:creationId xmlns:p14="http://schemas.microsoft.com/office/powerpoint/2010/main" val="9857387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0CE1BE-B7EC-8D83-FDDC-C667BFB5D4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386387D0-CC54-D922-2A3B-743523D0C2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6388" y="6172192"/>
            <a:ext cx="1970618" cy="51584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F52532C-65EB-7348-F31D-CF96B732D63A}"/>
              </a:ext>
            </a:extLst>
          </p:cNvPr>
          <p:cNvSpPr txBox="1"/>
          <p:nvPr/>
        </p:nvSpPr>
        <p:spPr>
          <a:xfrm>
            <a:off x="530086" y="371061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err="1">
                <a:solidFill>
                  <a:schemeClr val="accent5">
                    <a:lumMod val="75000"/>
                  </a:schemeClr>
                </a:solidFill>
              </a:rPr>
              <a:t>Polinomial</a:t>
            </a:r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 Orthogonal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66FF53-A073-F46D-2194-39C21BDFF9AB}"/>
              </a:ext>
            </a:extLst>
          </p:cNvPr>
          <p:cNvSpPr txBox="1"/>
          <p:nvPr/>
        </p:nvSpPr>
        <p:spPr>
          <a:xfrm>
            <a:off x="530085" y="1651379"/>
            <a:ext cx="8013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Menghitung</a:t>
            </a:r>
            <a:r>
              <a:rPr lang="en-US" dirty="0"/>
              <a:t> </a:t>
            </a:r>
            <a:r>
              <a:rPr lang="en-US" dirty="0" err="1"/>
              <a:t>Jumlah</a:t>
            </a:r>
            <a:r>
              <a:rPr lang="en-US" dirty="0"/>
              <a:t> </a:t>
            </a:r>
            <a:r>
              <a:rPr lang="en-US" dirty="0" err="1"/>
              <a:t>Kuadrat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koefisien</a:t>
            </a:r>
            <a:r>
              <a:rPr lang="en-US" dirty="0"/>
              <a:t> polynomial orthogonal (</a:t>
            </a:r>
            <a:r>
              <a:rPr lang="en-US" b="1" dirty="0" err="1"/>
              <a:t>P</a:t>
            </a:r>
            <a:r>
              <a:rPr lang="en-US" b="1" baseline="-25000" dirty="0" err="1"/>
              <a:t>ci</a:t>
            </a:r>
            <a:r>
              <a:rPr lang="en-US" dirty="0"/>
              <a:t> 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61FC3D5-1A2E-A3BC-501B-24BF315612D7}"/>
                  </a:ext>
                </a:extLst>
              </p:cNvPr>
              <p:cNvSpPr txBox="1"/>
              <p:nvPr/>
            </p:nvSpPr>
            <p:spPr>
              <a:xfrm>
                <a:off x="401483" y="3518196"/>
                <a:ext cx="4507516" cy="339541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𝐽𝐾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𝑙𝑖𝑛𝑖𝑒𝑟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nary>
                                    <m:naryPr>
                                      <m:chr m:val="∑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23"/>
                                        </m:r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p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𝑃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𝑐𝑖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.</m:t>
                                          </m:r>
                                        </m:sub>
                                      </m:sSub>
                                    </m:e>
                                  </m:nary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𝐶𝑖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36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(3)(10)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=43.2</m:t>
                      </m:r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𝐽𝐾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𝑘𝑢𝑎𝑑𝑟𝑎𝑡𝑖𝑘</m:t>
                          </m:r>
                        </m:sub>
                      </m:sSub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nary>
                                    <m:naryPr>
                                      <m:chr m:val="∑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23"/>
                                        </m:r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p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𝑃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𝑐𝑖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.</m:t>
                                          </m:r>
                                        </m:sub>
                                      </m:sSub>
                                    </m:e>
                                  </m:nary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𝑟</m:t>
                          </m:r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𝐶𝑖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(−42)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(3)(1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42</m:t>
                      </m:r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𝐽𝐾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𝑘𝑢𝑏𝑖𝑘</m:t>
                          </m:r>
                        </m:sub>
                      </m:sSub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nary>
                                    <m:naryPr>
                                      <m:chr m:val="∑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23"/>
                                        </m:r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p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𝑃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𝑐𝑖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.</m:t>
                                          </m:r>
                                        </m:sub>
                                      </m:sSub>
                                    </m:e>
                                  </m:nary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𝑟</m:t>
                          </m:r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𝐶𝑖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(3)(10)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0.3</m:t>
                      </m:r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𝐽𝐾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𝑘𝑢𝑎𝑟𝑡𝑖𝑘</m:t>
                          </m:r>
                        </m:sub>
                      </m:sSub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nary>
                                    <m:naryPr>
                                      <m:chr m:val="∑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23"/>
                                        </m:r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p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𝑃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𝑐𝑖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.</m:t>
                                          </m:r>
                                        </m:sub>
                                      </m:sSub>
                                    </m:e>
                                  </m:nary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𝑟</m:t>
                          </m:r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𝐶𝑖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21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(3)(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70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2.1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61FC3D5-1A2E-A3BC-501B-24BF315612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483" y="3518196"/>
                <a:ext cx="4507516" cy="3395417"/>
              </a:xfrm>
              <a:prstGeom prst="rect">
                <a:avLst/>
              </a:prstGeom>
              <a:blipFill>
                <a:blip r:embed="rId4"/>
                <a:stretch>
                  <a:fillRect l="-5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72A76084-FAF8-EAA5-7F9E-0D277D9E3B6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95461701"/>
                  </p:ext>
                </p:extLst>
              </p:nvPr>
            </p:nvGraphicFramePr>
            <p:xfrm>
              <a:off x="530086" y="2256172"/>
              <a:ext cx="7655238" cy="93345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2755886">
                      <a:extLst>
                        <a:ext uri="{9D8B030D-6E8A-4147-A177-3AD203B41FA5}">
                          <a16:colId xmlns:a16="http://schemas.microsoft.com/office/drawing/2014/main" val="1564437817"/>
                        </a:ext>
                      </a:extLst>
                    </a:gridCol>
                    <a:gridCol w="1224838">
                      <a:extLst>
                        <a:ext uri="{9D8B030D-6E8A-4147-A177-3AD203B41FA5}">
                          <a16:colId xmlns:a16="http://schemas.microsoft.com/office/drawing/2014/main" val="1765119318"/>
                        </a:ext>
                      </a:extLst>
                    </a:gridCol>
                    <a:gridCol w="1224838">
                      <a:extLst>
                        <a:ext uri="{9D8B030D-6E8A-4147-A177-3AD203B41FA5}">
                          <a16:colId xmlns:a16="http://schemas.microsoft.com/office/drawing/2014/main" val="3873059904"/>
                        </a:ext>
                      </a:extLst>
                    </a:gridCol>
                    <a:gridCol w="1224838">
                      <a:extLst>
                        <a:ext uri="{9D8B030D-6E8A-4147-A177-3AD203B41FA5}">
                          <a16:colId xmlns:a16="http://schemas.microsoft.com/office/drawing/2014/main" val="124786496"/>
                        </a:ext>
                      </a:extLst>
                    </a:gridCol>
                    <a:gridCol w="1224838">
                      <a:extLst>
                        <a:ext uri="{9D8B030D-6E8A-4147-A177-3AD203B41FA5}">
                          <a16:colId xmlns:a16="http://schemas.microsoft.com/office/drawing/2014/main" val="40022809"/>
                        </a:ext>
                      </a:extLst>
                    </a:gridCol>
                  </a:tblGrid>
                  <a:tr h="366014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b="1" u="none" strike="noStrike" dirty="0">
                              <a:effectLst/>
                            </a:rPr>
                            <a:t> </a:t>
                          </a:r>
                          <a14:m>
                            <m:oMath xmlns:m="http://schemas.openxmlformats.org/officeDocument/2006/math">
                              <m:nary>
                                <m:naryPr>
                                  <m:chr m:val="∑"/>
                                  <m:ctrlP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  <m:sup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𝒕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𝑷</m:t>
                                      </m:r>
                                    </m:e>
                                    <m:sub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𝒄𝒊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𝒀</m:t>
                                      </m:r>
                                    </m:e>
                                    <m:sub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𝒊</m:t>
                                      </m:r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.</m:t>
                                      </m:r>
                                    </m:sub>
                                  </m:sSub>
                                </m:e>
                              </m:nary>
                            </m:oMath>
                          </a14:m>
                          <a:endParaRPr lang="en-US" sz="18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200" u="none" strike="noStrike" dirty="0">
                              <a:effectLst/>
                            </a:rPr>
                            <a:t>(36*-2)+…+(51*2)</a:t>
                          </a:r>
                        </a:p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36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-42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3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21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109022915"/>
                      </a:ext>
                    </a:extLst>
                  </a:tr>
                  <a:tr h="366014">
                    <a:tc>
                      <a:txBody>
                        <a:bodyPr/>
                        <a:lstStyle/>
                        <a:p>
                          <a:pPr algn="ctr" fontAlgn="ctr"/>
                          <a14:m>
                            <m:oMath xmlns:m="http://schemas.openxmlformats.org/officeDocument/2006/math">
                              <m:nary>
                                <m:naryPr>
                                  <m:chr m:val="∑"/>
                                  <m:ctrlP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  <m:sup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𝒕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𝑷</m:t>
                                      </m:r>
                                    </m:e>
                                    <m:sub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𝒄𝒊</m:t>
                                      </m:r>
                                    </m:sub>
                                    <m:sup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𝟐</m:t>
                                      </m:r>
                                    </m:sup>
                                  </m:sSubSup>
                                </m:e>
                              </m:nary>
                            </m:oMath>
                          </a14:m>
                          <a:r>
                            <a:rPr lang="en-US" sz="1800" b="1" u="none" strike="noStrike" dirty="0">
                              <a:effectLst/>
                            </a:rPr>
                            <a:t> </a:t>
                          </a:r>
                          <a:endParaRPr lang="en-US" sz="18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200" u="none" strike="noStrike" dirty="0">
                              <a:effectLst/>
                            </a:rPr>
                            <a:t>(-2)</a:t>
                          </a:r>
                          <a:r>
                            <a:rPr lang="en-US" sz="1200" u="none" strike="noStrike" baseline="30000" dirty="0">
                              <a:effectLst/>
                            </a:rPr>
                            <a:t>2</a:t>
                          </a:r>
                          <a:r>
                            <a:rPr lang="en-US" sz="1200" u="none" strike="noStrike" baseline="0" dirty="0">
                              <a:effectLst/>
                            </a:rPr>
                            <a:t>+…+(2)</a:t>
                          </a:r>
                          <a:r>
                            <a:rPr lang="en-US" sz="1200" u="none" strike="noStrike" baseline="30000" dirty="0">
                              <a:effectLst/>
                            </a:rPr>
                            <a:t>2</a:t>
                          </a:r>
                        </a:p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10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14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10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70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45670772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72A76084-FAF8-EAA5-7F9E-0D277D9E3B6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95461701"/>
                  </p:ext>
                </p:extLst>
              </p:nvPr>
            </p:nvGraphicFramePr>
            <p:xfrm>
              <a:off x="530086" y="2256172"/>
              <a:ext cx="7655238" cy="93345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2755886">
                      <a:extLst>
                        <a:ext uri="{9D8B030D-6E8A-4147-A177-3AD203B41FA5}">
                          <a16:colId xmlns:a16="http://schemas.microsoft.com/office/drawing/2014/main" val="1564437817"/>
                        </a:ext>
                      </a:extLst>
                    </a:gridCol>
                    <a:gridCol w="1224838">
                      <a:extLst>
                        <a:ext uri="{9D8B030D-6E8A-4147-A177-3AD203B41FA5}">
                          <a16:colId xmlns:a16="http://schemas.microsoft.com/office/drawing/2014/main" val="1765119318"/>
                        </a:ext>
                      </a:extLst>
                    </a:gridCol>
                    <a:gridCol w="1224838">
                      <a:extLst>
                        <a:ext uri="{9D8B030D-6E8A-4147-A177-3AD203B41FA5}">
                          <a16:colId xmlns:a16="http://schemas.microsoft.com/office/drawing/2014/main" val="3873059904"/>
                        </a:ext>
                      </a:extLst>
                    </a:gridCol>
                    <a:gridCol w="1224838">
                      <a:extLst>
                        <a:ext uri="{9D8B030D-6E8A-4147-A177-3AD203B41FA5}">
                          <a16:colId xmlns:a16="http://schemas.microsoft.com/office/drawing/2014/main" val="124786496"/>
                        </a:ext>
                      </a:extLst>
                    </a:gridCol>
                    <a:gridCol w="1224838">
                      <a:extLst>
                        <a:ext uri="{9D8B030D-6E8A-4147-A177-3AD203B41FA5}">
                          <a16:colId xmlns:a16="http://schemas.microsoft.com/office/drawing/2014/main" val="40022809"/>
                        </a:ext>
                      </a:extLst>
                    </a:gridCol>
                  </a:tblGrid>
                  <a:tr h="46672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525" marR="9525" marT="9525" marB="0" anchor="ctr">
                        <a:blipFill>
                          <a:blip r:embed="rId5"/>
                          <a:stretch>
                            <a:fillRect l="-221" t="-81818" r="-177925" b="-2389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200" u="none" strike="noStrike" dirty="0">
                              <a:effectLst/>
                            </a:rPr>
                            <a:t>(36*-2)+…+(51*2)</a:t>
                          </a:r>
                        </a:p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36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-42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3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>
                              <a:effectLst/>
                            </a:rPr>
                            <a:t>21</a:t>
                          </a:r>
                          <a:endParaRPr lang="en-US" sz="18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109022915"/>
                      </a:ext>
                    </a:extLst>
                  </a:tr>
                  <a:tr h="46672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525" marR="9525" marT="9525" marB="0" anchor="ctr">
                        <a:blipFill>
                          <a:blip r:embed="rId5"/>
                          <a:stretch>
                            <a:fillRect l="-221" t="-181818" r="-177925" b="-1389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200" u="none" strike="noStrike" dirty="0">
                              <a:effectLst/>
                            </a:rPr>
                            <a:t>(-2)</a:t>
                          </a:r>
                          <a:r>
                            <a:rPr lang="en-US" sz="1200" u="none" strike="noStrike" baseline="30000" dirty="0">
                              <a:effectLst/>
                            </a:rPr>
                            <a:t>2</a:t>
                          </a:r>
                          <a:r>
                            <a:rPr lang="en-US" sz="1200" u="none" strike="noStrike" baseline="0" dirty="0">
                              <a:effectLst/>
                            </a:rPr>
                            <a:t>+…+(2)</a:t>
                          </a:r>
                          <a:r>
                            <a:rPr lang="en-US" sz="1200" u="none" strike="noStrike" baseline="30000" dirty="0">
                              <a:effectLst/>
                            </a:rPr>
                            <a:t>2</a:t>
                          </a:r>
                        </a:p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10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14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10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800" u="none" strike="noStrike" dirty="0">
                              <a:effectLst/>
                            </a:rPr>
                            <a:t>70</a:t>
                          </a:r>
                          <a:endParaRPr lang="en-US" sz="18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45670772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C7A8074D-6926-2F44-B3AF-D7FFCFD17589}"/>
              </a:ext>
            </a:extLst>
          </p:cNvPr>
          <p:cNvSpPr txBox="1"/>
          <p:nvPr/>
        </p:nvSpPr>
        <p:spPr>
          <a:xfrm>
            <a:off x="530085" y="1261903"/>
            <a:ext cx="60937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 err="1"/>
              <a:t>Studi</a:t>
            </a:r>
            <a:r>
              <a:rPr lang="en-US" i="1" dirty="0"/>
              <a:t> </a:t>
            </a:r>
            <a:r>
              <a:rPr lang="en-US" i="1" dirty="0" err="1"/>
              <a:t>Kasus</a:t>
            </a:r>
            <a:r>
              <a:rPr lang="en-US" i="1" dirty="0"/>
              <a:t> 3</a:t>
            </a:r>
          </a:p>
        </p:txBody>
      </p:sp>
    </p:spTree>
    <p:extLst>
      <p:ext uri="{BB962C8B-B14F-4D97-AF65-F5344CB8AC3E}">
        <p14:creationId xmlns:p14="http://schemas.microsoft.com/office/powerpoint/2010/main" val="8719505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6DEA2A-21B6-BCDF-4AF5-CB299FABA7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49E71165-EABE-A585-9119-9145FA6557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6262" y="6132894"/>
            <a:ext cx="2120743" cy="5551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4CF0854-9FA8-21FD-9D9C-569388C28A66}"/>
              </a:ext>
            </a:extLst>
          </p:cNvPr>
          <p:cNvSpPr txBox="1"/>
          <p:nvPr/>
        </p:nvSpPr>
        <p:spPr>
          <a:xfrm>
            <a:off x="530086" y="371061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err="1">
                <a:solidFill>
                  <a:schemeClr val="accent5">
                    <a:lumMod val="75000"/>
                  </a:schemeClr>
                </a:solidFill>
              </a:rPr>
              <a:t>Polinomial</a:t>
            </a:r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 Orthogonal</a:t>
            </a:r>
          </a:p>
        </p:txBody>
      </p:sp>
      <p:graphicFrame>
        <p:nvGraphicFramePr>
          <p:cNvPr id="7" name="object 4">
            <a:extLst>
              <a:ext uri="{FF2B5EF4-FFF2-40B4-BE49-F238E27FC236}">
                <a16:creationId xmlns:a16="http://schemas.microsoft.com/office/drawing/2014/main" id="{3BD4C6A3-A4CF-8ADA-AF1B-38A32AD2BD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7550474"/>
              </p:ext>
            </p:extLst>
          </p:nvPr>
        </p:nvGraphicFramePr>
        <p:xfrm>
          <a:off x="797134" y="1505541"/>
          <a:ext cx="8196741" cy="305816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17559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66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66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66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3666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9408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60321">
                <a:tc>
                  <a:txBody>
                    <a:bodyPr/>
                    <a:lstStyle/>
                    <a:p>
                      <a:pPr marL="216535" marR="210185" indent="11811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2000" b="1" spc="-10" dirty="0"/>
                        <a:t>Sumber keragaman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30"/>
                        </a:spcBef>
                      </a:pPr>
                      <a:r>
                        <a:rPr sz="2000" b="1" spc="-25" dirty="0"/>
                        <a:t>db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13081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30"/>
                        </a:spcBef>
                      </a:pPr>
                      <a:r>
                        <a:rPr sz="2000" b="1" spc="-25" dirty="0"/>
                        <a:t>JK</a:t>
                      </a:r>
                      <a:endParaRPr sz="200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13081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30"/>
                        </a:spcBef>
                      </a:pPr>
                      <a:r>
                        <a:rPr sz="2000" b="1" spc="-25" dirty="0"/>
                        <a:t>KT</a:t>
                      </a:r>
                      <a:endParaRPr sz="200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13081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30"/>
                        </a:spcBef>
                      </a:pPr>
                      <a:r>
                        <a:rPr sz="2000" b="1" spc="-20" dirty="0"/>
                        <a:t>Fhit</a:t>
                      </a:r>
                      <a:endParaRPr sz="200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130810" marB="0"/>
                </a:tc>
                <a:tc>
                  <a:txBody>
                    <a:bodyPr/>
                    <a:lstStyle/>
                    <a:p>
                      <a:pPr marL="221615" marR="213995" indent="80010"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2000" b="1" spc="-10" dirty="0" err="1"/>
                        <a:t>Ftabel</a:t>
                      </a:r>
                      <a:r>
                        <a:rPr sz="2000" b="1" spc="-10" dirty="0"/>
                        <a:t> 0,05(1,</a:t>
                      </a:r>
                      <a:r>
                        <a:rPr lang="en-US" sz="2000" b="1" spc="-10" dirty="0"/>
                        <a:t>10</a:t>
                      </a:r>
                      <a:r>
                        <a:rPr sz="2000" b="1" spc="-10" dirty="0"/>
                        <a:t>)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8919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2000" spc="-10" dirty="0"/>
                        <a:t>Perlakuan</a:t>
                      </a:r>
                      <a:endParaRPr sz="200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2000" spc="-50" dirty="0">
                          <a:latin typeface="+mn-lt"/>
                          <a:cs typeface="Times New Roman" panose="02020603050405020304" pitchFamily="18" charset="0"/>
                        </a:rPr>
                        <a:t>4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2000" spc="-10" dirty="0"/>
                        <a:t>87.6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2000" dirty="0"/>
                        <a:t>21.9 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2000" dirty="0"/>
                        <a:t>29.278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L="586740" algn="l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8919">
                <a:tc>
                  <a:txBody>
                    <a:bodyPr/>
                    <a:lstStyle/>
                    <a:p>
                      <a:pPr marL="25400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2000" spc="-20" dirty="0" err="1"/>
                        <a:t>JKC</a:t>
                      </a:r>
                      <a:r>
                        <a:rPr lang="en-US" sz="2000" spc="-30" baseline="-31250" dirty="0" err="1"/>
                        <a:t>linier</a:t>
                      </a:r>
                      <a:endParaRPr sz="2000" baseline="-3125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2000" spc="-50" dirty="0"/>
                        <a:t>1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2000" dirty="0"/>
                        <a:t>43.2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2000" dirty="0"/>
                        <a:t>43.2 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2000" dirty="0"/>
                        <a:t>57.754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/>
                        <a:t>4.965 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8919">
                <a:tc>
                  <a:txBody>
                    <a:bodyPr/>
                    <a:lstStyle/>
                    <a:p>
                      <a:pPr marL="25400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2000" spc="-20" dirty="0" err="1"/>
                        <a:t>JKC</a:t>
                      </a:r>
                      <a:r>
                        <a:rPr lang="en-US" sz="2000" spc="-30" baseline="-31250" dirty="0" err="1"/>
                        <a:t>kuadratik</a:t>
                      </a:r>
                      <a:endParaRPr sz="2000" baseline="-3125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2000" spc="-50" dirty="0"/>
                        <a:t>1</a:t>
                      </a:r>
                      <a:endParaRPr sz="200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2000" dirty="0"/>
                        <a:t>42.0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2000" dirty="0"/>
                        <a:t>42.0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2000" dirty="0"/>
                        <a:t>56.149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/>
                        <a:t>4.965 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8919">
                <a:tc>
                  <a:txBody>
                    <a:bodyPr/>
                    <a:lstStyle/>
                    <a:p>
                      <a:pPr marL="25400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2000" spc="-20" dirty="0" err="1"/>
                        <a:t>JKC</a:t>
                      </a:r>
                      <a:r>
                        <a:rPr lang="en-US" sz="2000" spc="-30" baseline="-31250" dirty="0" err="1"/>
                        <a:t>kubik</a:t>
                      </a:r>
                      <a:endParaRPr sz="2000" baseline="-3125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2000" spc="-50" dirty="0"/>
                        <a:t>1</a:t>
                      </a:r>
                      <a:endParaRPr sz="200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2000" dirty="0"/>
                        <a:t>0.3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2000" dirty="0"/>
                        <a:t>0.3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2000" dirty="0"/>
                        <a:t>0.401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/>
                        <a:t>4.965 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8919">
                <a:tc>
                  <a:txBody>
                    <a:bodyPr/>
                    <a:lstStyle/>
                    <a:p>
                      <a:pPr marL="25400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2000" baseline="0" dirty="0" err="1">
                          <a:latin typeface="+mn-lt"/>
                          <a:cs typeface="Times New Roman" panose="02020603050405020304" pitchFamily="18" charset="0"/>
                        </a:rPr>
                        <a:t>JKC</a:t>
                      </a:r>
                      <a:r>
                        <a:rPr lang="en-US" sz="2000" baseline="-25000" dirty="0" err="1">
                          <a:latin typeface="+mn-lt"/>
                          <a:cs typeface="Times New Roman" panose="02020603050405020304" pitchFamily="18" charset="0"/>
                        </a:rPr>
                        <a:t>kuartik</a:t>
                      </a:r>
                      <a:endParaRPr lang="en-US" sz="2000" baseline="-25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2000" dirty="0">
                          <a:latin typeface="+mn-lt"/>
                          <a:cs typeface="Times New Roman" panose="02020603050405020304" pitchFamily="18" charset="0"/>
                        </a:rPr>
                        <a:t>1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2000" dirty="0"/>
                        <a:t>2.1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2000" dirty="0"/>
                        <a:t>2.1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2000" dirty="0"/>
                        <a:t>2.807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/>
                        <a:t>4.965 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693797700"/>
                  </a:ext>
                </a:extLst>
              </a:tr>
              <a:tr h="298919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2000" spc="-10" dirty="0"/>
                        <a:t>Galat</a:t>
                      </a:r>
                      <a:endParaRPr sz="200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2000" spc="-50" dirty="0">
                          <a:latin typeface="+mn-lt"/>
                          <a:cs typeface="Times New Roman" panose="02020603050405020304" pitchFamily="18" charset="0"/>
                        </a:rPr>
                        <a:t>10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2000" dirty="0"/>
                        <a:t>7.48 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2000" dirty="0"/>
                        <a:t>0.748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8919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2000" spc="-10" dirty="0"/>
                        <a:t>Total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2000" spc="-25" dirty="0"/>
                        <a:t>1</a:t>
                      </a:r>
                      <a:r>
                        <a:rPr lang="en-US" sz="2000" spc="-25" dirty="0"/>
                        <a:t>4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lang="en-US" sz="2000" dirty="0"/>
                        <a:t>95.08</a:t>
                      </a: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8" name="object 5">
            <a:extLst>
              <a:ext uri="{FF2B5EF4-FFF2-40B4-BE49-F238E27FC236}">
                <a16:creationId xmlns:a16="http://schemas.microsoft.com/office/drawing/2014/main" id="{A6B3C429-9730-5A8A-5B51-160E22FE0BC7}"/>
              </a:ext>
            </a:extLst>
          </p:cNvPr>
          <p:cNvSpPr txBox="1"/>
          <p:nvPr/>
        </p:nvSpPr>
        <p:spPr>
          <a:xfrm>
            <a:off x="797134" y="5086576"/>
            <a:ext cx="8449923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000" dirty="0"/>
              <a:t>Dari </a:t>
            </a:r>
            <a:r>
              <a:rPr lang="en-US" sz="2000" dirty="0" err="1"/>
              <a:t>hasil</a:t>
            </a:r>
            <a:r>
              <a:rPr lang="en-US" sz="2000" dirty="0"/>
              <a:t> </a:t>
            </a:r>
            <a:r>
              <a:rPr lang="en-US" sz="2000" dirty="0" err="1"/>
              <a:t>diatas</a:t>
            </a:r>
            <a:r>
              <a:rPr lang="en-US" sz="2000" dirty="0"/>
              <a:t> 𝐹</a:t>
            </a:r>
            <a:r>
              <a:rPr lang="en-US" sz="2000" baseline="-25000" dirty="0"/>
              <a:t>ℎ𝑖𝑡𝑢𝑛𝑔 (linier dan </a:t>
            </a:r>
            <a:r>
              <a:rPr lang="en-US" sz="2000" baseline="-25000" dirty="0" err="1"/>
              <a:t>kuadratik</a:t>
            </a:r>
            <a:r>
              <a:rPr lang="en-US" sz="2000" baseline="-25000" dirty="0"/>
              <a:t>)</a:t>
            </a:r>
            <a:r>
              <a:rPr lang="en-US" sz="2000" dirty="0"/>
              <a:t>&gt; 𝐹</a:t>
            </a:r>
            <a:r>
              <a:rPr lang="en-US" sz="2000" baseline="-25000" dirty="0"/>
              <a:t>𝑡𝑎𝑏𝑒𝑙</a:t>
            </a:r>
            <a:r>
              <a:rPr lang="en-US" sz="2000" dirty="0"/>
              <a:t> = 4.965 </a:t>
            </a:r>
            <a:r>
              <a:rPr lang="en-US" sz="2000" dirty="0" err="1"/>
              <a:t>maka</a:t>
            </a:r>
            <a:r>
              <a:rPr lang="en-US" sz="2000" dirty="0"/>
              <a:t> Tolak H</a:t>
            </a:r>
            <a:r>
              <a:rPr lang="en-US" sz="2000" baseline="-25000" dirty="0"/>
              <a:t>0</a:t>
            </a:r>
            <a:r>
              <a:rPr lang="en-US" sz="2000" dirty="0"/>
              <a:t>,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disimpulkan</a:t>
            </a:r>
            <a:r>
              <a:rPr lang="en-US" sz="2000" dirty="0"/>
              <a:t> </a:t>
            </a:r>
            <a:r>
              <a:rPr lang="en-US" sz="2000" dirty="0" err="1"/>
              <a:t>bahwa</a:t>
            </a:r>
            <a:r>
              <a:rPr lang="en-US" sz="2000" dirty="0"/>
              <a:t> </a:t>
            </a:r>
            <a:r>
              <a:rPr lang="en-US" sz="2000" dirty="0" err="1"/>
              <a:t>perlakuan</a:t>
            </a:r>
            <a:r>
              <a:rPr lang="en-US" sz="2000" dirty="0"/>
              <a:t> </a:t>
            </a:r>
            <a:r>
              <a:rPr lang="en-US" sz="2000" dirty="0" err="1"/>
              <a:t>mempunyai</a:t>
            </a:r>
            <a:r>
              <a:rPr lang="en-US" sz="2000" dirty="0"/>
              <a:t> </a:t>
            </a:r>
            <a:r>
              <a:rPr lang="en-US" sz="2000" dirty="0" err="1"/>
              <a:t>bentuk</a:t>
            </a:r>
            <a:r>
              <a:rPr lang="en-US" sz="2000" dirty="0"/>
              <a:t> </a:t>
            </a:r>
            <a:r>
              <a:rPr lang="en-US" sz="2000" dirty="0" err="1"/>
              <a:t>respon</a:t>
            </a:r>
            <a:r>
              <a:rPr lang="en-US" sz="2000" dirty="0"/>
              <a:t> yang linear dan </a:t>
            </a:r>
            <a:r>
              <a:rPr lang="en-US" sz="2000" dirty="0" err="1"/>
              <a:t>kuadratik</a:t>
            </a:r>
            <a:r>
              <a:rPr lang="en-US" sz="2000" dirty="0"/>
              <a:t> pada </a:t>
            </a:r>
            <a:r>
              <a:rPr lang="en-US" sz="2000" dirty="0" err="1"/>
              <a:t>taraf</a:t>
            </a:r>
            <a:r>
              <a:rPr lang="en-US" sz="2000" dirty="0"/>
              <a:t> </a:t>
            </a:r>
            <a:r>
              <a:rPr lang="en-US" sz="2000" dirty="0" err="1"/>
              <a:t>nyata</a:t>
            </a:r>
            <a:r>
              <a:rPr lang="en-US" sz="2000" dirty="0"/>
              <a:t> 5%</a:t>
            </a:r>
            <a:endParaRPr sz="2000" dirty="0">
              <a:cs typeface="Times New Roman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E2090A-F130-F2D5-E3F3-9DEF5BA70742}"/>
              </a:ext>
            </a:extLst>
          </p:cNvPr>
          <p:cNvSpPr txBox="1"/>
          <p:nvPr/>
        </p:nvSpPr>
        <p:spPr>
          <a:xfrm>
            <a:off x="797134" y="996735"/>
            <a:ext cx="60937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 err="1"/>
              <a:t>Studi</a:t>
            </a:r>
            <a:r>
              <a:rPr lang="en-US" i="1" dirty="0"/>
              <a:t> </a:t>
            </a:r>
            <a:r>
              <a:rPr lang="en-US" i="1" dirty="0" err="1"/>
              <a:t>Kasus</a:t>
            </a:r>
            <a:r>
              <a:rPr lang="en-US" i="1" dirty="0"/>
              <a:t> 3</a:t>
            </a:r>
          </a:p>
        </p:txBody>
      </p:sp>
    </p:spTree>
    <p:extLst>
      <p:ext uri="{BB962C8B-B14F-4D97-AF65-F5344CB8AC3E}">
        <p14:creationId xmlns:p14="http://schemas.microsoft.com/office/powerpoint/2010/main" val="1531936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D9F2775-A0DB-533D-7CA1-1DD454B53D8A}"/>
              </a:ext>
            </a:extLst>
          </p:cNvPr>
          <p:cNvSpPr txBox="1"/>
          <p:nvPr/>
        </p:nvSpPr>
        <p:spPr>
          <a:xfrm>
            <a:off x="3959648" y="179459"/>
            <a:ext cx="78055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solidFill>
                  <a:schemeClr val="accent5">
                    <a:lumMod val="75000"/>
                  </a:schemeClr>
                </a:solidFill>
              </a:rPr>
              <a:t>Secara</a:t>
            </a:r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 Garis </a:t>
            </a:r>
            <a:r>
              <a:rPr lang="en-US" sz="4400" b="1" dirty="0" err="1">
                <a:solidFill>
                  <a:schemeClr val="accent5">
                    <a:lumMod val="75000"/>
                  </a:schemeClr>
                </a:solidFill>
              </a:rPr>
              <a:t>Besar</a:t>
            </a:r>
            <a:endParaRPr lang="en-US" sz="44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27BE96B4-CB0E-741A-60C9-8A5117B7EEA6}"/>
              </a:ext>
            </a:extLst>
          </p:cNvPr>
          <p:cNvSpPr txBox="1"/>
          <p:nvPr/>
        </p:nvSpPr>
        <p:spPr>
          <a:xfrm>
            <a:off x="426822" y="1199261"/>
            <a:ext cx="11338356" cy="49398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10" dirty="0">
                <a:cs typeface="Carlito"/>
              </a:rPr>
              <a:t>LSD/BNT</a:t>
            </a:r>
            <a:endParaRPr sz="1400" dirty="0">
              <a:cs typeface="Carlito"/>
            </a:endParaRPr>
          </a:p>
          <a:p>
            <a:pPr marL="469265" indent="-334010">
              <a:lnSpc>
                <a:spcPct val="100000"/>
              </a:lnSpc>
              <a:buAutoNum type="arabicPeriod"/>
              <a:tabLst>
                <a:tab pos="469265" algn="l"/>
              </a:tabLst>
            </a:pPr>
            <a:r>
              <a:rPr sz="1400" dirty="0">
                <a:cs typeface="Carlito"/>
              </a:rPr>
              <a:t>Digunakan</a:t>
            </a:r>
            <a:r>
              <a:rPr sz="1400" spc="-15" dirty="0">
                <a:cs typeface="Carlito"/>
              </a:rPr>
              <a:t> </a:t>
            </a:r>
            <a:r>
              <a:rPr sz="1400" dirty="0">
                <a:cs typeface="Carlito"/>
              </a:rPr>
              <a:t>untuk</a:t>
            </a:r>
            <a:r>
              <a:rPr sz="1400" spc="-15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membandingkan</a:t>
            </a:r>
            <a:r>
              <a:rPr sz="1400" spc="-15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berdasarkan</a:t>
            </a:r>
            <a:r>
              <a:rPr sz="1400" spc="-15" dirty="0">
                <a:cs typeface="Carlito"/>
              </a:rPr>
              <a:t> </a:t>
            </a:r>
            <a:r>
              <a:rPr sz="1400" dirty="0">
                <a:cs typeface="Carlito"/>
              </a:rPr>
              <a:t>data,</a:t>
            </a:r>
            <a:r>
              <a:rPr sz="1400" spc="-15" dirty="0">
                <a:cs typeface="Carlito"/>
              </a:rPr>
              <a:t> </a:t>
            </a:r>
            <a:r>
              <a:rPr sz="1400" dirty="0">
                <a:cs typeface="Carlito"/>
              </a:rPr>
              <a:t>sebagai</a:t>
            </a:r>
            <a:r>
              <a:rPr sz="1400" spc="-10" dirty="0">
                <a:cs typeface="Carlito"/>
              </a:rPr>
              <a:t> </a:t>
            </a:r>
            <a:r>
              <a:rPr sz="1400" dirty="0">
                <a:cs typeface="Carlito"/>
              </a:rPr>
              <a:t>misal</a:t>
            </a:r>
            <a:r>
              <a:rPr sz="1400" spc="-15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membandingkan</a:t>
            </a:r>
            <a:r>
              <a:rPr sz="1400" spc="-15" dirty="0">
                <a:cs typeface="Carlito"/>
              </a:rPr>
              <a:t> </a:t>
            </a:r>
            <a:r>
              <a:rPr sz="1400" dirty="0">
                <a:cs typeface="Carlito"/>
              </a:rPr>
              <a:t>dua</a:t>
            </a:r>
            <a:r>
              <a:rPr sz="1400" spc="-15" dirty="0">
                <a:cs typeface="Carlito"/>
              </a:rPr>
              <a:t> </a:t>
            </a:r>
            <a:r>
              <a:rPr sz="1400" dirty="0">
                <a:cs typeface="Carlito"/>
              </a:rPr>
              <a:t>perlakuan</a:t>
            </a:r>
            <a:r>
              <a:rPr sz="1400" spc="-15" dirty="0">
                <a:cs typeface="Carlito"/>
              </a:rPr>
              <a:t> </a:t>
            </a:r>
            <a:r>
              <a:rPr sz="1400" dirty="0">
                <a:cs typeface="Carlito"/>
              </a:rPr>
              <a:t>yang</a:t>
            </a:r>
            <a:r>
              <a:rPr sz="1400" spc="-10" dirty="0">
                <a:cs typeface="Carlito"/>
              </a:rPr>
              <a:t> mempunyai</a:t>
            </a:r>
            <a:r>
              <a:rPr sz="1400" spc="-15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rataan</a:t>
            </a:r>
            <a:r>
              <a:rPr sz="1400" spc="-15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terbesar</a:t>
            </a:r>
            <a:r>
              <a:rPr sz="1400" spc="-15" dirty="0">
                <a:cs typeface="Carlito"/>
              </a:rPr>
              <a:t> </a:t>
            </a:r>
            <a:r>
              <a:rPr sz="1400" dirty="0">
                <a:cs typeface="Carlito"/>
              </a:rPr>
              <a:t>dan</a:t>
            </a:r>
            <a:r>
              <a:rPr sz="1400" spc="-15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terkecil</a:t>
            </a:r>
            <a:endParaRPr sz="1400" dirty="0">
              <a:cs typeface="Carlito"/>
            </a:endParaRPr>
          </a:p>
          <a:p>
            <a:pPr marL="469265" indent="-334010">
              <a:lnSpc>
                <a:spcPct val="100000"/>
              </a:lnSpc>
              <a:buAutoNum type="arabicPeriod"/>
              <a:tabLst>
                <a:tab pos="469265" algn="l"/>
              </a:tabLst>
            </a:pPr>
            <a:r>
              <a:rPr sz="1400" dirty="0">
                <a:cs typeface="Carlito"/>
              </a:rPr>
              <a:t>Semakin</a:t>
            </a:r>
            <a:r>
              <a:rPr sz="1400" spc="-40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banyak</a:t>
            </a:r>
            <a:r>
              <a:rPr sz="1400" spc="-35" dirty="0">
                <a:cs typeface="Carlito"/>
              </a:rPr>
              <a:t> </a:t>
            </a:r>
            <a:r>
              <a:rPr sz="1400" dirty="0">
                <a:cs typeface="Carlito"/>
              </a:rPr>
              <a:t>perlakuan</a:t>
            </a:r>
            <a:r>
              <a:rPr sz="1400" spc="-35" dirty="0">
                <a:cs typeface="Carlito"/>
              </a:rPr>
              <a:t> </a:t>
            </a:r>
            <a:r>
              <a:rPr sz="1400" dirty="0">
                <a:cs typeface="Carlito"/>
              </a:rPr>
              <a:t>maka</a:t>
            </a:r>
            <a:r>
              <a:rPr sz="1400" spc="-35" dirty="0">
                <a:cs typeface="Carlito"/>
              </a:rPr>
              <a:t> </a:t>
            </a:r>
            <a:r>
              <a:rPr sz="1400" dirty="0">
                <a:cs typeface="Carlito"/>
              </a:rPr>
              <a:t>semakin</a:t>
            </a:r>
            <a:r>
              <a:rPr sz="1400" spc="-35" dirty="0">
                <a:cs typeface="Carlito"/>
              </a:rPr>
              <a:t> </a:t>
            </a:r>
            <a:r>
              <a:rPr sz="1400" dirty="0">
                <a:cs typeface="Carlito"/>
              </a:rPr>
              <a:t>besar</a:t>
            </a:r>
            <a:r>
              <a:rPr sz="1400" spc="-35" dirty="0">
                <a:cs typeface="Carlito"/>
              </a:rPr>
              <a:t> </a:t>
            </a:r>
            <a:r>
              <a:rPr sz="1400" dirty="0">
                <a:cs typeface="Carlito"/>
              </a:rPr>
              <a:t>family</a:t>
            </a:r>
            <a:r>
              <a:rPr sz="1400" spc="-35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error</a:t>
            </a:r>
            <a:endParaRPr sz="1400" dirty="0">
              <a:cs typeface="Carlito"/>
            </a:endParaRPr>
          </a:p>
          <a:p>
            <a:pPr marL="469265" indent="-334010">
              <a:lnSpc>
                <a:spcPct val="100000"/>
              </a:lnSpc>
              <a:buAutoNum type="arabicPeriod"/>
              <a:tabLst>
                <a:tab pos="469265" algn="l"/>
              </a:tabLst>
            </a:pPr>
            <a:r>
              <a:rPr sz="1400" dirty="0">
                <a:cs typeface="Carlito"/>
              </a:rPr>
              <a:t>Digunakan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untuk</a:t>
            </a:r>
            <a:r>
              <a:rPr sz="1400" spc="-20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perbandingan</a:t>
            </a:r>
            <a:r>
              <a:rPr sz="1400" spc="-20" dirty="0">
                <a:cs typeface="Carlito"/>
              </a:rPr>
              <a:t> </a:t>
            </a:r>
            <a:r>
              <a:rPr sz="1400" dirty="0">
                <a:cs typeface="Carlito"/>
              </a:rPr>
              <a:t>yang</a:t>
            </a:r>
            <a:r>
              <a:rPr sz="1400" spc="-20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terencana,</a:t>
            </a:r>
            <a:r>
              <a:rPr sz="1400" spc="-20" dirty="0">
                <a:cs typeface="Carlito"/>
              </a:rPr>
              <a:t> </a:t>
            </a:r>
            <a:r>
              <a:rPr sz="1400" dirty="0">
                <a:cs typeface="Carlito"/>
              </a:rPr>
              <a:t>sebagai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misal</a:t>
            </a:r>
            <a:r>
              <a:rPr sz="1400" spc="-20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membandingkan</a:t>
            </a:r>
            <a:r>
              <a:rPr sz="1400" spc="-20" dirty="0">
                <a:cs typeface="Carlito"/>
              </a:rPr>
              <a:t> </a:t>
            </a:r>
            <a:r>
              <a:rPr sz="1400" dirty="0">
                <a:cs typeface="Carlito"/>
              </a:rPr>
              <a:t>perlakuan</a:t>
            </a:r>
            <a:r>
              <a:rPr sz="1400" spc="-20" dirty="0">
                <a:cs typeface="Carlito"/>
              </a:rPr>
              <a:t> </a:t>
            </a:r>
            <a:r>
              <a:rPr sz="1400" dirty="0">
                <a:cs typeface="Carlito"/>
              </a:rPr>
              <a:t>baru</a:t>
            </a:r>
            <a:r>
              <a:rPr sz="1400" spc="-20" dirty="0">
                <a:cs typeface="Carlito"/>
              </a:rPr>
              <a:t> </a:t>
            </a:r>
            <a:r>
              <a:rPr sz="1400" dirty="0">
                <a:cs typeface="Carlito"/>
              </a:rPr>
              <a:t>dengan</a:t>
            </a:r>
            <a:r>
              <a:rPr sz="1400" spc="-25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kontrol</a:t>
            </a:r>
            <a:endParaRPr sz="1400" dirty="0">
              <a:cs typeface="Carlito"/>
            </a:endParaRPr>
          </a:p>
          <a:p>
            <a:pPr marL="469265" indent="-334010">
              <a:lnSpc>
                <a:spcPct val="100000"/>
              </a:lnSpc>
              <a:buAutoNum type="arabicPeriod"/>
              <a:tabLst>
                <a:tab pos="469265" algn="l"/>
              </a:tabLst>
            </a:pPr>
            <a:r>
              <a:rPr sz="1400" spc="-20" dirty="0">
                <a:cs typeface="Carlito"/>
              </a:rPr>
              <a:t>Terdapat</a:t>
            </a:r>
            <a:r>
              <a:rPr sz="1400" spc="-15" dirty="0">
                <a:cs typeface="Carlito"/>
              </a:rPr>
              <a:t> </a:t>
            </a:r>
            <a:r>
              <a:rPr sz="1400" dirty="0">
                <a:cs typeface="Carlito"/>
              </a:rPr>
              <a:t>C(p,2)</a:t>
            </a:r>
            <a:r>
              <a:rPr sz="1400" spc="-10" dirty="0">
                <a:cs typeface="Carlito"/>
              </a:rPr>
              <a:t> perbandingan</a:t>
            </a:r>
            <a:r>
              <a:rPr sz="1400" spc="-15" dirty="0">
                <a:cs typeface="Carlito"/>
              </a:rPr>
              <a:t> </a:t>
            </a:r>
            <a:r>
              <a:rPr sz="1400" dirty="0">
                <a:cs typeface="Carlito"/>
              </a:rPr>
              <a:t>perlakuan,</a:t>
            </a:r>
            <a:r>
              <a:rPr sz="1400" spc="-10" dirty="0">
                <a:cs typeface="Carlito"/>
              </a:rPr>
              <a:t> </a:t>
            </a:r>
            <a:r>
              <a:rPr sz="1400" dirty="0">
                <a:cs typeface="Carlito"/>
              </a:rPr>
              <a:t>dimana</a:t>
            </a:r>
            <a:r>
              <a:rPr sz="1400" spc="-10" dirty="0">
                <a:cs typeface="Carlito"/>
              </a:rPr>
              <a:t> </a:t>
            </a:r>
            <a:r>
              <a:rPr sz="1400" dirty="0">
                <a:cs typeface="Carlito"/>
              </a:rPr>
              <a:t>p</a:t>
            </a:r>
            <a:r>
              <a:rPr sz="1400" spc="-15" dirty="0">
                <a:cs typeface="Carlito"/>
              </a:rPr>
              <a:t> </a:t>
            </a:r>
            <a:r>
              <a:rPr sz="1400" dirty="0">
                <a:cs typeface="Carlito"/>
              </a:rPr>
              <a:t>=</a:t>
            </a:r>
            <a:r>
              <a:rPr sz="1400" spc="-10" dirty="0">
                <a:cs typeface="Carlito"/>
              </a:rPr>
              <a:t> #perlakuan</a:t>
            </a:r>
            <a:endParaRPr sz="1400" dirty="0"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320"/>
              </a:spcBef>
            </a:pPr>
            <a:r>
              <a:rPr sz="1400" b="1" spc="-10" dirty="0">
                <a:cs typeface="Carlito"/>
              </a:rPr>
              <a:t>Tukey/BNJ</a:t>
            </a:r>
            <a:endParaRPr sz="1400" dirty="0">
              <a:cs typeface="Carlito"/>
            </a:endParaRPr>
          </a:p>
          <a:p>
            <a:pPr marL="469265" indent="-334010">
              <a:lnSpc>
                <a:spcPct val="100000"/>
              </a:lnSpc>
              <a:buAutoNum type="arabicPeriod"/>
              <a:tabLst>
                <a:tab pos="469265" algn="l"/>
              </a:tabLst>
            </a:pPr>
            <a:r>
              <a:rPr sz="1400" dirty="0">
                <a:cs typeface="Carlito"/>
              </a:rPr>
              <a:t>tidak</a:t>
            </a:r>
            <a:r>
              <a:rPr sz="1400" spc="-30" dirty="0">
                <a:cs typeface="Carlito"/>
              </a:rPr>
              <a:t> </a:t>
            </a:r>
            <a:r>
              <a:rPr sz="1400" dirty="0">
                <a:cs typeface="Carlito"/>
              </a:rPr>
              <a:t>terlalu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sensitif</a:t>
            </a:r>
            <a:r>
              <a:rPr sz="1400" spc="-20" dirty="0">
                <a:cs typeface="Carlito"/>
              </a:rPr>
              <a:t> </a:t>
            </a:r>
            <a:r>
              <a:rPr sz="1400" dirty="0">
                <a:cs typeface="Arial"/>
              </a:rPr>
              <a:t>→</a:t>
            </a:r>
            <a:r>
              <a:rPr sz="1400" spc="-75" dirty="0">
                <a:cs typeface="Arial"/>
              </a:rPr>
              <a:t> </a:t>
            </a:r>
            <a:r>
              <a:rPr sz="1400" dirty="0">
                <a:cs typeface="Carlito"/>
              </a:rPr>
              <a:t>baik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digunakan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untuk</a:t>
            </a:r>
            <a:r>
              <a:rPr sz="1400" spc="-25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memisahkan</a:t>
            </a:r>
            <a:r>
              <a:rPr sz="1400" spc="-25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perlakuan-</a:t>
            </a:r>
            <a:r>
              <a:rPr sz="1400" dirty="0">
                <a:cs typeface="Carlito"/>
              </a:rPr>
              <a:t>perlakuan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yang</a:t>
            </a:r>
            <a:r>
              <a:rPr sz="1400" spc="-25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benar-</a:t>
            </a:r>
            <a:r>
              <a:rPr sz="1400" dirty="0">
                <a:cs typeface="Carlito"/>
              </a:rPr>
              <a:t>benar</a:t>
            </a:r>
            <a:r>
              <a:rPr sz="1400" spc="-25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berbeda</a:t>
            </a:r>
            <a:endParaRPr sz="1400" dirty="0">
              <a:cs typeface="Carlito"/>
            </a:endParaRPr>
          </a:p>
          <a:p>
            <a:pPr marL="469265" indent="-334010">
              <a:lnSpc>
                <a:spcPct val="100000"/>
              </a:lnSpc>
              <a:buAutoNum type="arabicPeriod"/>
              <a:tabLst>
                <a:tab pos="469265" algn="l"/>
              </a:tabLst>
            </a:pPr>
            <a:r>
              <a:rPr sz="1400" spc="-10" dirty="0">
                <a:cs typeface="Carlito"/>
              </a:rPr>
              <a:t>Mengatasi</a:t>
            </a:r>
            <a:r>
              <a:rPr sz="1400" spc="-20" dirty="0">
                <a:cs typeface="Carlito"/>
              </a:rPr>
              <a:t> </a:t>
            </a:r>
            <a:r>
              <a:rPr sz="1400" dirty="0">
                <a:cs typeface="Carlito"/>
              </a:rPr>
              <a:t>family</a:t>
            </a:r>
            <a:r>
              <a:rPr sz="1400" spc="-20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error</a:t>
            </a:r>
            <a:endParaRPr sz="1400" dirty="0">
              <a:cs typeface="Carlito"/>
            </a:endParaRPr>
          </a:p>
          <a:p>
            <a:pPr marL="469265" indent="-334010">
              <a:lnSpc>
                <a:spcPct val="100000"/>
              </a:lnSpc>
              <a:buAutoNum type="arabicPeriod"/>
              <a:tabLst>
                <a:tab pos="469265" algn="l"/>
              </a:tabLst>
            </a:pPr>
            <a:r>
              <a:rPr sz="1400" dirty="0">
                <a:cs typeface="Carlito"/>
              </a:rPr>
              <a:t>Nilai</a:t>
            </a:r>
            <a:r>
              <a:rPr sz="1400" spc="-15" dirty="0">
                <a:cs typeface="Carlito"/>
              </a:rPr>
              <a:t> </a:t>
            </a:r>
            <a:r>
              <a:rPr sz="1400" dirty="0">
                <a:cs typeface="Carlito"/>
              </a:rPr>
              <a:t>BNJ</a:t>
            </a:r>
            <a:r>
              <a:rPr sz="1400" spc="-10" dirty="0">
                <a:cs typeface="Carlito"/>
              </a:rPr>
              <a:t> </a:t>
            </a:r>
            <a:r>
              <a:rPr sz="1400" dirty="0">
                <a:cs typeface="Carlito"/>
              </a:rPr>
              <a:t>sama</a:t>
            </a:r>
            <a:r>
              <a:rPr sz="1400" spc="-10" dirty="0">
                <a:cs typeface="Carlito"/>
              </a:rPr>
              <a:t> </a:t>
            </a:r>
            <a:r>
              <a:rPr sz="1400" dirty="0">
                <a:cs typeface="Carlito"/>
              </a:rPr>
              <a:t>untuk</a:t>
            </a:r>
            <a:r>
              <a:rPr sz="1400" spc="-10" dirty="0">
                <a:cs typeface="Carlito"/>
              </a:rPr>
              <a:t> </a:t>
            </a:r>
            <a:r>
              <a:rPr sz="1400" dirty="0">
                <a:cs typeface="Carlito"/>
              </a:rPr>
              <a:t>semua</a:t>
            </a:r>
            <a:r>
              <a:rPr sz="1400" spc="-10" dirty="0">
                <a:cs typeface="Carlito"/>
              </a:rPr>
              <a:t> perbandingan perlakuan</a:t>
            </a:r>
            <a:endParaRPr sz="1400" dirty="0"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320"/>
              </a:spcBef>
            </a:pPr>
            <a:r>
              <a:rPr sz="1400" b="1" spc="-10" dirty="0">
                <a:cs typeface="Carlito"/>
              </a:rPr>
              <a:t>Duncan/DMRT</a:t>
            </a:r>
            <a:endParaRPr sz="1400" dirty="0">
              <a:cs typeface="Carlito"/>
            </a:endParaRPr>
          </a:p>
          <a:p>
            <a:pPr marL="469265" indent="-334010">
              <a:lnSpc>
                <a:spcPct val="100000"/>
              </a:lnSpc>
              <a:buAutoNum type="arabicPeriod"/>
              <a:tabLst>
                <a:tab pos="469265" algn="l"/>
              </a:tabLst>
            </a:pPr>
            <a:r>
              <a:rPr sz="1400" dirty="0">
                <a:cs typeface="Carlito"/>
              </a:rPr>
              <a:t>Nilai</a:t>
            </a:r>
            <a:r>
              <a:rPr sz="1400" spc="-40" dirty="0">
                <a:cs typeface="Carlito"/>
              </a:rPr>
              <a:t> </a:t>
            </a:r>
            <a:r>
              <a:rPr sz="1400" dirty="0">
                <a:cs typeface="Carlito"/>
              </a:rPr>
              <a:t>pembanding</a:t>
            </a:r>
            <a:r>
              <a:rPr sz="1400" spc="-35" dirty="0">
                <a:cs typeface="Carlito"/>
              </a:rPr>
              <a:t> </a:t>
            </a:r>
            <a:r>
              <a:rPr sz="1400" dirty="0">
                <a:cs typeface="Carlito"/>
              </a:rPr>
              <a:t>yang</a:t>
            </a:r>
            <a:r>
              <a:rPr sz="1400" spc="-40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nilainya</a:t>
            </a:r>
            <a:r>
              <a:rPr sz="1400" spc="-35" dirty="0">
                <a:cs typeface="Carlito"/>
              </a:rPr>
              <a:t> </a:t>
            </a:r>
            <a:r>
              <a:rPr sz="1400" dirty="0">
                <a:cs typeface="Carlito"/>
              </a:rPr>
              <a:t>meningkat</a:t>
            </a:r>
            <a:r>
              <a:rPr sz="1400" spc="-40" dirty="0">
                <a:cs typeface="Carlito"/>
              </a:rPr>
              <a:t> </a:t>
            </a:r>
            <a:r>
              <a:rPr sz="1400" dirty="0">
                <a:cs typeface="Carlito"/>
              </a:rPr>
              <a:t>sejalan</a:t>
            </a:r>
            <a:r>
              <a:rPr sz="1400" spc="-35" dirty="0">
                <a:cs typeface="Carlito"/>
              </a:rPr>
              <a:t> </a:t>
            </a:r>
            <a:r>
              <a:rPr sz="1400" dirty="0">
                <a:cs typeface="Carlito"/>
              </a:rPr>
              <a:t>dengan</a:t>
            </a:r>
            <a:r>
              <a:rPr sz="1400" spc="-35" dirty="0">
                <a:cs typeface="Carlito"/>
              </a:rPr>
              <a:t> </a:t>
            </a:r>
            <a:r>
              <a:rPr sz="1400" dirty="0">
                <a:cs typeface="Carlito"/>
              </a:rPr>
              <a:t>jarak</a:t>
            </a:r>
            <a:r>
              <a:rPr sz="1400" spc="-40" dirty="0">
                <a:cs typeface="Carlito"/>
              </a:rPr>
              <a:t> </a:t>
            </a:r>
            <a:r>
              <a:rPr sz="1400" dirty="0">
                <a:cs typeface="Carlito"/>
              </a:rPr>
              <a:t>peringkat</a:t>
            </a:r>
            <a:r>
              <a:rPr sz="1400" spc="-35" dirty="0">
                <a:cs typeface="Carlito"/>
              </a:rPr>
              <a:t> </a:t>
            </a:r>
            <a:r>
              <a:rPr sz="1400" dirty="0">
                <a:cs typeface="Carlito"/>
              </a:rPr>
              <a:t>dua</a:t>
            </a:r>
            <a:r>
              <a:rPr sz="1400" spc="-40" dirty="0">
                <a:cs typeface="Carlito"/>
              </a:rPr>
              <a:t> </a:t>
            </a:r>
            <a:r>
              <a:rPr sz="1400" dirty="0">
                <a:cs typeface="Carlito"/>
              </a:rPr>
              <a:t>bua</a:t>
            </a:r>
            <a:r>
              <a:rPr sz="1400" spc="-35" dirty="0">
                <a:cs typeface="Carlito"/>
              </a:rPr>
              <a:t> </a:t>
            </a:r>
            <a:r>
              <a:rPr sz="1400" dirty="0">
                <a:cs typeface="Carlito"/>
              </a:rPr>
              <a:t>perlakuan</a:t>
            </a:r>
            <a:r>
              <a:rPr sz="1400" spc="-40" dirty="0">
                <a:cs typeface="Carlito"/>
              </a:rPr>
              <a:t> </a:t>
            </a:r>
            <a:r>
              <a:rPr sz="1400" dirty="0">
                <a:cs typeface="Carlito"/>
              </a:rPr>
              <a:t>yang</a:t>
            </a:r>
            <a:r>
              <a:rPr sz="1400" spc="-35" dirty="0">
                <a:cs typeface="Carlito"/>
              </a:rPr>
              <a:t> </a:t>
            </a:r>
            <a:r>
              <a:rPr sz="1400" dirty="0">
                <a:cs typeface="Carlito"/>
              </a:rPr>
              <a:t>akan</a:t>
            </a:r>
            <a:r>
              <a:rPr sz="1400" spc="-35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diperbandingkan</a:t>
            </a:r>
            <a:endParaRPr sz="1400" dirty="0"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320"/>
              </a:spcBef>
            </a:pPr>
            <a:r>
              <a:rPr sz="1400" b="1" spc="-10" dirty="0">
                <a:cs typeface="Carlito"/>
              </a:rPr>
              <a:t>Bonferroni</a:t>
            </a:r>
            <a:endParaRPr sz="1400" dirty="0">
              <a:cs typeface="Carlito"/>
            </a:endParaRPr>
          </a:p>
          <a:p>
            <a:pPr marL="469265" indent="-334010">
              <a:lnSpc>
                <a:spcPct val="100000"/>
              </a:lnSpc>
              <a:buAutoNum type="arabicPeriod"/>
              <a:tabLst>
                <a:tab pos="469265" algn="l"/>
              </a:tabLst>
            </a:pPr>
            <a:r>
              <a:rPr sz="1400" spc="-10" dirty="0">
                <a:cs typeface="Carlito"/>
              </a:rPr>
              <a:t>Memungkinkan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membuat</a:t>
            </a:r>
            <a:r>
              <a:rPr sz="1400" spc="-20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perbandingan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antar</a:t>
            </a:r>
            <a:r>
              <a:rPr sz="1400" spc="-20" dirty="0">
                <a:cs typeface="Carlito"/>
              </a:rPr>
              <a:t> </a:t>
            </a:r>
            <a:r>
              <a:rPr sz="1400" dirty="0">
                <a:cs typeface="Carlito"/>
              </a:rPr>
              <a:t>perlakuan,</a:t>
            </a:r>
            <a:r>
              <a:rPr sz="1400" spc="-25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antara</a:t>
            </a:r>
            <a:r>
              <a:rPr sz="1400" spc="-20" dirty="0">
                <a:cs typeface="Carlito"/>
              </a:rPr>
              <a:t> </a:t>
            </a:r>
            <a:r>
              <a:rPr sz="1400" dirty="0">
                <a:cs typeface="Carlito"/>
              </a:rPr>
              <a:t>perlakuan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dengan</a:t>
            </a:r>
            <a:r>
              <a:rPr sz="1400" spc="-20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kelompok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perlakuan,</a:t>
            </a:r>
            <a:r>
              <a:rPr sz="1400" spc="-20" dirty="0">
                <a:cs typeface="Carlito"/>
              </a:rPr>
              <a:t> </a:t>
            </a:r>
            <a:r>
              <a:rPr sz="1400" dirty="0">
                <a:cs typeface="Carlito"/>
              </a:rPr>
              <a:t>atau</a:t>
            </a:r>
            <a:r>
              <a:rPr sz="1400" spc="-20" dirty="0">
                <a:cs typeface="Carlito"/>
              </a:rPr>
              <a:t> </a:t>
            </a:r>
            <a:r>
              <a:rPr sz="1400" dirty="0">
                <a:cs typeface="Carlito"/>
              </a:rPr>
              <a:t>antar</a:t>
            </a:r>
            <a:r>
              <a:rPr sz="1400" spc="-25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kelompok</a:t>
            </a:r>
            <a:r>
              <a:rPr sz="1400" spc="-20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perlakuan</a:t>
            </a:r>
            <a:endParaRPr sz="1400" dirty="0">
              <a:cs typeface="Carlito"/>
            </a:endParaRPr>
          </a:p>
          <a:p>
            <a:pPr marL="469265" indent="-334010">
              <a:lnSpc>
                <a:spcPct val="100000"/>
              </a:lnSpc>
              <a:buAutoNum type="arabicPeriod"/>
              <a:tabLst>
                <a:tab pos="469265" algn="l"/>
              </a:tabLst>
            </a:pPr>
            <a:r>
              <a:rPr sz="1400" spc="-10" dirty="0">
                <a:cs typeface="Carlito"/>
              </a:rPr>
              <a:t>Keputusan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dilihat</a:t>
            </a:r>
            <a:r>
              <a:rPr sz="1400" spc="-25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berdasarkan</a:t>
            </a:r>
            <a:r>
              <a:rPr sz="1400" spc="-20" dirty="0">
                <a:cs typeface="Carlito"/>
              </a:rPr>
              <a:t> </a:t>
            </a:r>
            <a:r>
              <a:rPr sz="1400" dirty="0">
                <a:cs typeface="Carlito"/>
              </a:rPr>
              <a:t>selang</a:t>
            </a:r>
            <a:r>
              <a:rPr sz="1400" spc="-25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Li+-</a:t>
            </a:r>
            <a:r>
              <a:rPr sz="1400" dirty="0">
                <a:cs typeface="Carlito"/>
              </a:rPr>
              <a:t>B,</a:t>
            </a:r>
            <a:r>
              <a:rPr sz="1400" spc="-20" dirty="0">
                <a:cs typeface="Carlito"/>
              </a:rPr>
              <a:t> </a:t>
            </a:r>
            <a:r>
              <a:rPr sz="1400" dirty="0">
                <a:cs typeface="Carlito"/>
              </a:rPr>
              <a:t>tolak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h0</a:t>
            </a:r>
            <a:r>
              <a:rPr sz="1400" spc="-20" dirty="0">
                <a:cs typeface="Carlito"/>
              </a:rPr>
              <a:t> </a:t>
            </a:r>
            <a:r>
              <a:rPr sz="1400" dirty="0">
                <a:cs typeface="Carlito"/>
              </a:rPr>
              <a:t>jika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batas</a:t>
            </a:r>
            <a:r>
              <a:rPr sz="1400" spc="-20" dirty="0">
                <a:cs typeface="Carlito"/>
              </a:rPr>
              <a:t> </a:t>
            </a:r>
            <a:r>
              <a:rPr sz="1400" dirty="0">
                <a:cs typeface="Carlito"/>
              </a:rPr>
              <a:t>atas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dan</a:t>
            </a:r>
            <a:r>
              <a:rPr sz="1400" spc="-20" dirty="0">
                <a:cs typeface="Carlito"/>
              </a:rPr>
              <a:t> </a:t>
            </a:r>
            <a:r>
              <a:rPr sz="1400" dirty="0">
                <a:cs typeface="Carlito"/>
              </a:rPr>
              <a:t>batas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bawah</a:t>
            </a:r>
            <a:r>
              <a:rPr sz="1400" spc="-20" dirty="0">
                <a:cs typeface="Carlito"/>
              </a:rPr>
              <a:t> </a:t>
            </a:r>
            <a:r>
              <a:rPr sz="1400" dirty="0">
                <a:cs typeface="Carlito"/>
              </a:rPr>
              <a:t>pada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selang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memiliki</a:t>
            </a:r>
            <a:r>
              <a:rPr sz="1400" spc="-20" dirty="0">
                <a:cs typeface="Carlito"/>
              </a:rPr>
              <a:t> </a:t>
            </a:r>
            <a:r>
              <a:rPr sz="1400" dirty="0">
                <a:cs typeface="Carlito"/>
              </a:rPr>
              <a:t>tanda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yang</a:t>
            </a:r>
            <a:r>
              <a:rPr sz="1400" spc="-20" dirty="0">
                <a:cs typeface="Carlito"/>
              </a:rPr>
              <a:t> sama</a:t>
            </a:r>
            <a:endParaRPr sz="1400" dirty="0"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320"/>
              </a:spcBef>
            </a:pPr>
            <a:r>
              <a:rPr sz="1400" b="1" spc="-10" dirty="0">
                <a:cs typeface="Carlito"/>
              </a:rPr>
              <a:t>Kontras</a:t>
            </a:r>
            <a:r>
              <a:rPr sz="1400" b="1" spc="-20" dirty="0">
                <a:cs typeface="Carlito"/>
              </a:rPr>
              <a:t> </a:t>
            </a:r>
            <a:r>
              <a:rPr sz="1400" b="1" spc="-10" dirty="0">
                <a:cs typeface="Carlito"/>
              </a:rPr>
              <a:t>Orthogonal</a:t>
            </a:r>
            <a:endParaRPr sz="1400" dirty="0">
              <a:cs typeface="Carlito"/>
            </a:endParaRPr>
          </a:p>
          <a:p>
            <a:pPr marL="469265" indent="-334010">
              <a:lnSpc>
                <a:spcPct val="100000"/>
              </a:lnSpc>
              <a:buAutoNum type="arabicPeriod"/>
              <a:tabLst>
                <a:tab pos="469265" algn="l"/>
              </a:tabLst>
            </a:pPr>
            <a:r>
              <a:rPr sz="1400" dirty="0">
                <a:cs typeface="Carlito"/>
              </a:rPr>
              <a:t>Digunakan</a:t>
            </a:r>
            <a:r>
              <a:rPr sz="1400" spc="-30" dirty="0">
                <a:cs typeface="Carlito"/>
              </a:rPr>
              <a:t> </a:t>
            </a:r>
            <a:r>
              <a:rPr sz="1400" dirty="0">
                <a:cs typeface="Carlito"/>
              </a:rPr>
              <a:t>dengan</a:t>
            </a:r>
            <a:r>
              <a:rPr sz="1400" spc="-25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melakukan</a:t>
            </a:r>
            <a:r>
              <a:rPr sz="1400" spc="-25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kombinasi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linear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dari</a:t>
            </a:r>
            <a:r>
              <a:rPr sz="1400" spc="-30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rataan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perlakuan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yang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ingin</a:t>
            </a:r>
            <a:r>
              <a:rPr sz="1400" spc="-25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dibandingkan.</a:t>
            </a:r>
            <a:endParaRPr sz="1400" dirty="0">
              <a:cs typeface="Carlito"/>
            </a:endParaRPr>
          </a:p>
          <a:p>
            <a:pPr marL="469265" indent="-334010">
              <a:lnSpc>
                <a:spcPct val="100000"/>
              </a:lnSpc>
              <a:buFont typeface="Carlito"/>
              <a:buAutoNum type="arabicPeriod"/>
              <a:tabLst>
                <a:tab pos="469265" algn="l"/>
              </a:tabLst>
            </a:pPr>
            <a:r>
              <a:rPr sz="1400" dirty="0">
                <a:cs typeface="Arial"/>
              </a:rPr>
              <a:t>∑</a:t>
            </a:r>
            <a:r>
              <a:rPr sz="1400" dirty="0">
                <a:cs typeface="Carlito"/>
              </a:rPr>
              <a:t>c</a:t>
            </a:r>
            <a:r>
              <a:rPr sz="1400" baseline="-25000" dirty="0">
                <a:cs typeface="Carlito"/>
              </a:rPr>
              <a:t>i</a:t>
            </a:r>
            <a:r>
              <a:rPr sz="1400" dirty="0">
                <a:cs typeface="Carlito"/>
              </a:rPr>
              <a:t>d</a:t>
            </a:r>
            <a:r>
              <a:rPr sz="1400" baseline="-25000" dirty="0">
                <a:cs typeface="Carlito"/>
              </a:rPr>
              <a:t>i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Carlito"/>
              </a:rPr>
              <a:t>=</a:t>
            </a:r>
            <a:r>
              <a:rPr sz="1400" spc="-20" dirty="0">
                <a:cs typeface="Carlito"/>
              </a:rPr>
              <a:t> </a:t>
            </a:r>
            <a:r>
              <a:rPr sz="1400" spc="-50" dirty="0">
                <a:cs typeface="Carlito"/>
              </a:rPr>
              <a:t>0</a:t>
            </a:r>
            <a:endParaRPr sz="1400" dirty="0"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320"/>
              </a:spcBef>
            </a:pPr>
            <a:r>
              <a:rPr sz="1400" b="1" spc="-10" dirty="0">
                <a:cs typeface="Carlito"/>
              </a:rPr>
              <a:t>Polinomial</a:t>
            </a:r>
            <a:r>
              <a:rPr sz="1400" b="1" spc="-15" dirty="0">
                <a:cs typeface="Carlito"/>
              </a:rPr>
              <a:t> </a:t>
            </a:r>
            <a:r>
              <a:rPr sz="1400" b="1" spc="-10" dirty="0">
                <a:cs typeface="Carlito"/>
              </a:rPr>
              <a:t>orthogonal</a:t>
            </a:r>
            <a:endParaRPr sz="1400" dirty="0">
              <a:cs typeface="Carlito"/>
            </a:endParaRPr>
          </a:p>
          <a:p>
            <a:pPr marL="469265" indent="-334010">
              <a:lnSpc>
                <a:spcPct val="100000"/>
              </a:lnSpc>
              <a:buAutoNum type="arabicPeriod"/>
              <a:tabLst>
                <a:tab pos="469265" algn="l"/>
              </a:tabLst>
            </a:pPr>
            <a:r>
              <a:rPr sz="1400" dirty="0">
                <a:cs typeface="Carlito"/>
              </a:rPr>
              <a:t>Digunakan</a:t>
            </a:r>
            <a:r>
              <a:rPr sz="1400" spc="-55" dirty="0">
                <a:cs typeface="Carlito"/>
              </a:rPr>
              <a:t> </a:t>
            </a:r>
            <a:r>
              <a:rPr sz="1400" dirty="0">
                <a:cs typeface="Carlito"/>
              </a:rPr>
              <a:t>untuk</a:t>
            </a:r>
            <a:r>
              <a:rPr sz="1400" spc="-35" dirty="0">
                <a:cs typeface="Carlito"/>
              </a:rPr>
              <a:t> </a:t>
            </a:r>
            <a:r>
              <a:rPr sz="1400" dirty="0">
                <a:cs typeface="Carlito"/>
              </a:rPr>
              <a:t>menguji</a:t>
            </a:r>
            <a:r>
              <a:rPr sz="1400" spc="-35" dirty="0">
                <a:cs typeface="Carlito"/>
              </a:rPr>
              <a:t> </a:t>
            </a:r>
            <a:r>
              <a:rPr sz="1400" dirty="0">
                <a:cs typeface="Carlito"/>
              </a:rPr>
              <a:t>trend</a:t>
            </a:r>
            <a:r>
              <a:rPr sz="1400" spc="-35" dirty="0">
                <a:cs typeface="Carlito"/>
              </a:rPr>
              <a:t> </a:t>
            </a:r>
            <a:r>
              <a:rPr sz="1400" dirty="0">
                <a:cs typeface="Carlito"/>
              </a:rPr>
              <a:t>pengaruh</a:t>
            </a:r>
            <a:r>
              <a:rPr sz="1400" spc="-35" dirty="0">
                <a:cs typeface="Carlito"/>
              </a:rPr>
              <a:t> </a:t>
            </a:r>
            <a:r>
              <a:rPr sz="1400" dirty="0">
                <a:cs typeface="Carlito"/>
              </a:rPr>
              <a:t>perlakuan</a:t>
            </a:r>
            <a:r>
              <a:rPr sz="1400" spc="-35" dirty="0">
                <a:cs typeface="Carlito"/>
              </a:rPr>
              <a:t> </a:t>
            </a:r>
            <a:r>
              <a:rPr sz="1400" dirty="0">
                <a:cs typeface="Carlito"/>
              </a:rPr>
              <a:t>terhadap</a:t>
            </a:r>
            <a:r>
              <a:rPr sz="1400" spc="-40" dirty="0">
                <a:cs typeface="Carlito"/>
              </a:rPr>
              <a:t> </a:t>
            </a:r>
            <a:r>
              <a:rPr sz="1400" dirty="0">
                <a:cs typeface="Carlito"/>
              </a:rPr>
              <a:t>respon</a:t>
            </a:r>
            <a:r>
              <a:rPr sz="1400" spc="-35" dirty="0">
                <a:cs typeface="Carlito"/>
              </a:rPr>
              <a:t> </a:t>
            </a:r>
            <a:r>
              <a:rPr sz="1400" spc="-20" dirty="0">
                <a:cs typeface="Carlito"/>
              </a:rPr>
              <a:t>(linier,</a:t>
            </a:r>
            <a:r>
              <a:rPr sz="1400" spc="-35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kuadratik,</a:t>
            </a:r>
            <a:r>
              <a:rPr sz="1400" spc="-35" dirty="0">
                <a:cs typeface="Carlito"/>
              </a:rPr>
              <a:t> </a:t>
            </a:r>
            <a:r>
              <a:rPr sz="1400" dirty="0">
                <a:cs typeface="Carlito"/>
              </a:rPr>
              <a:t>kubik,</a:t>
            </a:r>
            <a:r>
              <a:rPr sz="1400" spc="-35" dirty="0">
                <a:cs typeface="Carlito"/>
              </a:rPr>
              <a:t> </a:t>
            </a:r>
            <a:r>
              <a:rPr sz="1400" dirty="0">
                <a:cs typeface="Carlito"/>
              </a:rPr>
              <a:t>dst)</a:t>
            </a:r>
            <a:r>
              <a:rPr sz="1400" spc="-25" dirty="0">
                <a:cs typeface="Carlito"/>
              </a:rPr>
              <a:t> </a:t>
            </a:r>
            <a:r>
              <a:rPr sz="1400" dirty="0">
                <a:cs typeface="Arial"/>
              </a:rPr>
              <a:t>→</a:t>
            </a:r>
            <a:r>
              <a:rPr sz="1400" spc="-75" dirty="0">
                <a:cs typeface="Arial"/>
              </a:rPr>
              <a:t> </a:t>
            </a:r>
            <a:r>
              <a:rPr sz="1400" dirty="0">
                <a:cs typeface="Carlito"/>
              </a:rPr>
              <a:t>berlaku</a:t>
            </a:r>
            <a:r>
              <a:rPr sz="1400" spc="-40" dirty="0">
                <a:cs typeface="Carlito"/>
              </a:rPr>
              <a:t> </a:t>
            </a:r>
            <a:r>
              <a:rPr sz="1400" dirty="0">
                <a:cs typeface="Carlito"/>
              </a:rPr>
              <a:t>untuk</a:t>
            </a:r>
            <a:r>
              <a:rPr sz="1400" spc="-35" dirty="0">
                <a:cs typeface="Carlito"/>
              </a:rPr>
              <a:t> </a:t>
            </a:r>
            <a:r>
              <a:rPr sz="1400" dirty="0">
                <a:cs typeface="Carlito"/>
              </a:rPr>
              <a:t>perlakuan</a:t>
            </a:r>
            <a:r>
              <a:rPr sz="1400" spc="-35" dirty="0">
                <a:cs typeface="Carlito"/>
              </a:rPr>
              <a:t> </a:t>
            </a:r>
            <a:r>
              <a:rPr sz="1400" dirty="0">
                <a:cs typeface="Carlito"/>
              </a:rPr>
              <a:t>yang</a:t>
            </a:r>
            <a:r>
              <a:rPr sz="1400" spc="-35" dirty="0">
                <a:cs typeface="Carlito"/>
              </a:rPr>
              <a:t> </a:t>
            </a:r>
            <a:r>
              <a:rPr sz="1400" spc="-10" dirty="0">
                <a:cs typeface="Carlito"/>
              </a:rPr>
              <a:t>kuantitatif</a:t>
            </a:r>
            <a:endParaRPr sz="1400" dirty="0"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2053785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FC6BBF-7003-AA6C-D2FD-92DE6B437C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5426ABC2-A4AE-19A7-A09D-13F4573B76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6262" y="6132894"/>
            <a:ext cx="2120743" cy="5551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3DF3D94-60B2-A837-B5D1-6737CEB38FDC}"/>
              </a:ext>
            </a:extLst>
          </p:cNvPr>
          <p:cNvSpPr txBox="1"/>
          <p:nvPr/>
        </p:nvSpPr>
        <p:spPr>
          <a:xfrm>
            <a:off x="530086" y="371061"/>
            <a:ext cx="103207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 err="1">
                <a:solidFill>
                  <a:schemeClr val="accent5">
                    <a:lumMod val="75000"/>
                  </a:schemeClr>
                </a:solidFill>
              </a:rPr>
              <a:t>Persamaan</a:t>
            </a:r>
            <a:r>
              <a:rPr lang="en-US" sz="3200" b="1" i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3200" b="1" i="1" dirty="0" err="1">
                <a:solidFill>
                  <a:schemeClr val="accent5">
                    <a:lumMod val="75000"/>
                  </a:schemeClr>
                </a:solidFill>
              </a:rPr>
              <a:t>Regresi</a:t>
            </a:r>
            <a:r>
              <a:rPr lang="en-US" sz="3200" b="1" i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3200" b="1" i="1" dirty="0" err="1">
                <a:solidFill>
                  <a:schemeClr val="accent5">
                    <a:lumMod val="75000"/>
                  </a:schemeClr>
                </a:solidFill>
              </a:rPr>
              <a:t>dalam</a:t>
            </a:r>
            <a:r>
              <a:rPr lang="en-US" sz="3200" b="1" i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3200" b="1" i="1" dirty="0" err="1">
                <a:solidFill>
                  <a:schemeClr val="accent5">
                    <a:lumMod val="75000"/>
                  </a:schemeClr>
                </a:solidFill>
              </a:rPr>
              <a:t>bentuk</a:t>
            </a:r>
            <a:r>
              <a:rPr lang="en-US" sz="3200" b="1" i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3200" b="1" i="1" dirty="0" err="1">
                <a:solidFill>
                  <a:schemeClr val="accent5">
                    <a:lumMod val="75000"/>
                  </a:schemeClr>
                </a:solidFill>
              </a:rPr>
              <a:t>Polinomial</a:t>
            </a:r>
            <a:r>
              <a:rPr lang="en-US" sz="3200" b="1" i="1" dirty="0">
                <a:solidFill>
                  <a:schemeClr val="accent5">
                    <a:lumMod val="75000"/>
                  </a:schemeClr>
                </a:solidFill>
              </a:rPr>
              <a:t> Orthogonal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7A83A63-A294-C1FA-1217-6B8EFE8C927D}"/>
                  </a:ext>
                </a:extLst>
              </p:cNvPr>
              <p:cNvSpPr txBox="1"/>
              <p:nvPr/>
            </p:nvSpPr>
            <p:spPr>
              <a:xfrm>
                <a:off x="791570" y="1746913"/>
                <a:ext cx="5158854" cy="22199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̅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..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=16.4</m:t>
                      </m:r>
                    </m:oMath>
                  </m:oMathPara>
                </a14:m>
                <a:endParaRPr lang="en-US" b="0" dirty="0"/>
              </a:p>
              <a:p>
                <a:endParaRPr lang="en-US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b="0" i="1">
                                      <a:latin typeface="Cambria Math" panose="02040503050406030204" pitchFamily="18" charset="0"/>
                                    </a:rPr>
                                    <m:t>𝑐𝑖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US" b="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b="0" i="1">
                                      <a:latin typeface="Cambria Math" panose="02040503050406030204" pitchFamily="18" charset="0"/>
                                    </a:rPr>
                                    <m:t>.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b="0" i="1">
                                      <a:latin typeface="Cambria Math" panose="02040503050406030204" pitchFamily="18" charset="0"/>
                                    </a:rPr>
                                    <m:t>𝑐𝑖</m:t>
                                  </m:r>
                                </m:sub>
                                <m:sup>
                                  <m:r>
                                    <a:rPr lang="en-US" b="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36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(3)(10)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=1.2</m:t>
                      </m:r>
                    </m:oMath>
                  </m:oMathPara>
                </a14:m>
                <a:endParaRPr lang="en-US" b="0" dirty="0"/>
              </a:p>
              <a:p>
                <a:endParaRPr lang="en-US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b="0" i="1">
                                      <a:latin typeface="Cambria Math" panose="02040503050406030204" pitchFamily="18" charset="0"/>
                                    </a:rPr>
                                    <m:t>𝑐𝑖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US" b="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b="0" i="1">
                                      <a:latin typeface="Cambria Math" panose="02040503050406030204" pitchFamily="18" charset="0"/>
                                    </a:rPr>
                                    <m:t>.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b="0" i="1">
                                      <a:latin typeface="Cambria Math" panose="02040503050406030204" pitchFamily="18" charset="0"/>
                                    </a:rPr>
                                    <m:t>𝑐𝑖</m:t>
                                  </m:r>
                                </m:sub>
                                <m:sup>
                                  <m:r>
                                    <a:rPr lang="en-US" b="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−42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(3)(14)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7A83A63-A294-C1FA-1217-6B8EFE8C92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1570" y="1746913"/>
                <a:ext cx="5158854" cy="2219903"/>
              </a:xfrm>
              <a:prstGeom prst="rect">
                <a:avLst/>
              </a:prstGeom>
              <a:blipFill>
                <a:blip r:embed="rId3"/>
                <a:stretch>
                  <a:fillRect t="-1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Arrow: Right 4">
            <a:extLst>
              <a:ext uri="{FF2B5EF4-FFF2-40B4-BE49-F238E27FC236}">
                <a16:creationId xmlns:a16="http://schemas.microsoft.com/office/drawing/2014/main" id="{7D7000C0-5B8E-6765-9847-D67F880E205E}"/>
              </a:ext>
            </a:extLst>
          </p:cNvPr>
          <p:cNvSpPr/>
          <p:nvPr/>
        </p:nvSpPr>
        <p:spPr>
          <a:xfrm>
            <a:off x="4230806" y="2398524"/>
            <a:ext cx="996287" cy="46402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AD3712-B097-7A23-CF8F-208FBFA9E0A5}"/>
              </a:ext>
            </a:extLst>
          </p:cNvPr>
          <p:cNvSpPr txBox="1"/>
          <p:nvPr/>
        </p:nvSpPr>
        <p:spPr>
          <a:xfrm>
            <a:off x="5384042" y="2438624"/>
            <a:ext cx="1132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Linier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42E66C90-6077-D65B-40A0-DE12F9A06B8A}"/>
              </a:ext>
            </a:extLst>
          </p:cNvPr>
          <p:cNvSpPr/>
          <p:nvPr/>
        </p:nvSpPr>
        <p:spPr>
          <a:xfrm>
            <a:off x="4230806" y="3336167"/>
            <a:ext cx="996287" cy="46402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308A80-E67A-6C26-AF26-372826FF516A}"/>
              </a:ext>
            </a:extLst>
          </p:cNvPr>
          <p:cNvSpPr txBox="1"/>
          <p:nvPr/>
        </p:nvSpPr>
        <p:spPr>
          <a:xfrm>
            <a:off x="5384041" y="3313532"/>
            <a:ext cx="1398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Kuadratik</a:t>
            </a:r>
            <a:endParaRPr 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AE7E7B-5757-7712-121B-F2004514AFAC}"/>
              </a:ext>
            </a:extLst>
          </p:cNvPr>
          <p:cNvSpPr txBox="1"/>
          <p:nvPr/>
        </p:nvSpPr>
        <p:spPr>
          <a:xfrm>
            <a:off x="791570" y="4329014"/>
            <a:ext cx="4299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Persamaan</a:t>
            </a:r>
            <a:r>
              <a:rPr lang="en-US" dirty="0"/>
              <a:t> </a:t>
            </a:r>
            <a:r>
              <a:rPr lang="en-US" dirty="0" err="1"/>
              <a:t>Polinomial</a:t>
            </a:r>
            <a:r>
              <a:rPr lang="en-US" dirty="0"/>
              <a:t> </a:t>
            </a:r>
            <a:r>
              <a:rPr lang="en-US" dirty="0" err="1"/>
              <a:t>nya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D5675CC-A805-A272-B565-8B1828831937}"/>
                  </a:ext>
                </a:extLst>
              </p:cNvPr>
              <p:cNvSpPr txBox="1"/>
              <p:nvPr/>
            </p:nvSpPr>
            <p:spPr>
              <a:xfrm>
                <a:off x="3527946" y="5157718"/>
                <a:ext cx="484495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=16.4+1.2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D5675CC-A805-A272-B565-8B18288319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27946" y="5157718"/>
                <a:ext cx="4844955" cy="400110"/>
              </a:xfrm>
              <a:prstGeom prst="rect">
                <a:avLst/>
              </a:prstGeom>
              <a:blipFill>
                <a:blip r:embed="rId4"/>
                <a:stretch>
                  <a:fillRect t="-6061" b="-151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Arrow: Right 15">
            <a:extLst>
              <a:ext uri="{FF2B5EF4-FFF2-40B4-BE49-F238E27FC236}">
                <a16:creationId xmlns:a16="http://schemas.microsoft.com/office/drawing/2014/main" id="{1B7BE5A6-2C37-AFC2-D8B9-CE03436E4537}"/>
              </a:ext>
            </a:extLst>
          </p:cNvPr>
          <p:cNvSpPr/>
          <p:nvPr/>
        </p:nvSpPr>
        <p:spPr>
          <a:xfrm>
            <a:off x="4230806" y="1660182"/>
            <a:ext cx="996287" cy="46402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54501C-B37D-DF8B-101A-85CC0B11032A}"/>
              </a:ext>
            </a:extLst>
          </p:cNvPr>
          <p:cNvSpPr txBox="1"/>
          <p:nvPr/>
        </p:nvSpPr>
        <p:spPr>
          <a:xfrm>
            <a:off x="5384041" y="1700282"/>
            <a:ext cx="15808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Intercept</a:t>
            </a:r>
          </a:p>
        </p:txBody>
      </p:sp>
    </p:spTree>
    <p:extLst>
      <p:ext uri="{BB962C8B-B14F-4D97-AF65-F5344CB8AC3E}">
        <p14:creationId xmlns:p14="http://schemas.microsoft.com/office/powerpoint/2010/main" val="7492903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E0C708-3359-B4EB-3DE9-AE82F81B0B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3BE90CDE-BFB3-3163-308B-26762AFC20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6262" y="6132894"/>
            <a:ext cx="2120743" cy="5551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D01692-26C3-AEA7-14BD-1A204ABA8583}"/>
              </a:ext>
            </a:extLst>
          </p:cNvPr>
          <p:cNvSpPr txBox="1"/>
          <p:nvPr/>
        </p:nvSpPr>
        <p:spPr>
          <a:xfrm>
            <a:off x="530086" y="371061"/>
            <a:ext cx="103207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 err="1">
                <a:solidFill>
                  <a:schemeClr val="accent5">
                    <a:lumMod val="75000"/>
                  </a:schemeClr>
                </a:solidFill>
              </a:rPr>
              <a:t>Persamaan</a:t>
            </a:r>
            <a:r>
              <a:rPr lang="en-US" sz="3200" b="1" i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3200" b="1" i="1" dirty="0" err="1">
                <a:solidFill>
                  <a:schemeClr val="accent5">
                    <a:lumMod val="75000"/>
                  </a:schemeClr>
                </a:solidFill>
              </a:rPr>
              <a:t>Regresi</a:t>
            </a:r>
            <a:r>
              <a:rPr lang="en-US" sz="3200" b="1" i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3200" b="1" i="1" dirty="0" err="1">
                <a:solidFill>
                  <a:schemeClr val="accent5">
                    <a:lumMod val="75000"/>
                  </a:schemeClr>
                </a:solidFill>
              </a:rPr>
              <a:t>dalam</a:t>
            </a:r>
            <a:r>
              <a:rPr lang="en-US" sz="3200" b="1" i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3200" b="1" i="1" dirty="0" err="1">
                <a:solidFill>
                  <a:schemeClr val="accent5">
                    <a:lumMod val="75000"/>
                  </a:schemeClr>
                </a:solidFill>
              </a:rPr>
              <a:t>bentuk</a:t>
            </a:r>
            <a:r>
              <a:rPr lang="en-US" sz="3200" b="1" i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3200" b="1" i="1" dirty="0" err="1">
                <a:solidFill>
                  <a:schemeClr val="accent5">
                    <a:lumMod val="75000"/>
                  </a:schemeClr>
                </a:solidFill>
              </a:rPr>
              <a:t>Polinomial</a:t>
            </a:r>
            <a:r>
              <a:rPr lang="en-US" sz="3200" b="1" i="1" dirty="0">
                <a:solidFill>
                  <a:schemeClr val="accent5">
                    <a:lumMod val="75000"/>
                  </a:schemeClr>
                </a:solidFill>
              </a:rPr>
              <a:t> Orthogonal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C697A8-8137-9F5D-A069-051FACFC78B2}"/>
              </a:ext>
            </a:extLst>
          </p:cNvPr>
          <p:cNvSpPr txBox="1"/>
          <p:nvPr/>
        </p:nvSpPr>
        <p:spPr>
          <a:xfrm>
            <a:off x="530086" y="1538409"/>
            <a:ext cx="62664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 err="1">
                <a:solidFill>
                  <a:schemeClr val="accent4"/>
                </a:solidFill>
              </a:rPr>
              <a:t>Transformasi</a:t>
            </a:r>
            <a:r>
              <a:rPr lang="en-US" sz="2000" b="1" i="1" dirty="0">
                <a:solidFill>
                  <a:schemeClr val="accent4"/>
                </a:solidFill>
              </a:rPr>
              <a:t> </a:t>
            </a:r>
            <a:r>
              <a:rPr lang="en-US" sz="2000" b="1" i="1" dirty="0" err="1">
                <a:solidFill>
                  <a:schemeClr val="accent4"/>
                </a:solidFill>
              </a:rPr>
              <a:t>ke</a:t>
            </a:r>
            <a:r>
              <a:rPr lang="en-US" sz="2000" b="1" i="1" dirty="0">
                <a:solidFill>
                  <a:schemeClr val="accent4"/>
                </a:solidFill>
              </a:rPr>
              <a:t> </a:t>
            </a:r>
            <a:r>
              <a:rPr lang="en-US" sz="2000" b="1" i="1" dirty="0" err="1">
                <a:solidFill>
                  <a:schemeClr val="accent4"/>
                </a:solidFill>
              </a:rPr>
              <a:t>dalam</a:t>
            </a:r>
            <a:r>
              <a:rPr lang="en-US" sz="2000" b="1" i="1" dirty="0">
                <a:solidFill>
                  <a:schemeClr val="accent4"/>
                </a:solidFill>
              </a:rPr>
              <a:t> </a:t>
            </a:r>
            <a:r>
              <a:rPr lang="en-US" sz="2000" b="1" i="1" dirty="0" err="1">
                <a:solidFill>
                  <a:schemeClr val="accent4"/>
                </a:solidFill>
              </a:rPr>
              <a:t>bentuk</a:t>
            </a:r>
            <a:r>
              <a:rPr lang="en-US" sz="2000" b="1" i="1" dirty="0">
                <a:solidFill>
                  <a:schemeClr val="accent4"/>
                </a:solidFill>
              </a:rPr>
              <a:t> linier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37F6424-EC8D-540F-99F7-605E40D47219}"/>
                  </a:ext>
                </a:extLst>
              </p:cNvPr>
              <p:cNvSpPr txBox="1"/>
              <p:nvPr/>
            </p:nvSpPr>
            <p:spPr>
              <a:xfrm>
                <a:off x="668740" y="2047164"/>
                <a:ext cx="5090615" cy="31521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=16.4+1.2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</m:oMath>
                </a14:m>
                <a:endParaRPr lang="en-US" sz="20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=16.4+1.2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acc>
                              <m:accPr>
                                <m:chr m:val="̅"/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acc>
                          </m:num>
                          <m:den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</m:den>
                        </m:f>
                      </m:e>
                    </m:d>
                  </m:oMath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=16.4+1.2(1)</m:t>
                    </m:r>
                    <m:d>
                      <m:dPr>
                        <m:begChr m:val="["/>
                        <m:endChr m:val="]"/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−30</m:t>
                            </m:r>
                          </m:num>
                          <m:den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10</m:t>
                            </m:r>
                          </m:den>
                        </m:f>
                      </m:e>
                    </m:d>
                  </m:oMath>
                </a14:m>
                <a:endParaRPr lang="en-US" sz="2000" b="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=16.4+0.12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−3.6</m:t>
                    </m:r>
                  </m:oMath>
                </a14:m>
                <a:endParaRPr lang="en-US" sz="2000" b="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=12.8+0.12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US" sz="2000" b="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37F6424-EC8D-540F-99F7-605E40D472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8740" y="2047164"/>
                <a:ext cx="5090615" cy="3152145"/>
              </a:xfrm>
              <a:prstGeom prst="rect">
                <a:avLst/>
              </a:prstGeom>
              <a:blipFill>
                <a:blip r:embed="rId3"/>
                <a:stretch>
                  <a:fillRect l="-10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65003FCD-143E-99AC-0A03-26605C7375ED}"/>
              </a:ext>
            </a:extLst>
          </p:cNvPr>
          <p:cNvSpPr txBox="1"/>
          <p:nvPr/>
        </p:nvSpPr>
        <p:spPr>
          <a:xfrm>
            <a:off x="5759355" y="1538409"/>
            <a:ext cx="62664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 err="1">
                <a:solidFill>
                  <a:schemeClr val="accent4"/>
                </a:solidFill>
              </a:rPr>
              <a:t>Transformasi</a:t>
            </a:r>
            <a:r>
              <a:rPr lang="en-US" sz="2000" b="1" i="1" dirty="0">
                <a:solidFill>
                  <a:schemeClr val="accent4"/>
                </a:solidFill>
              </a:rPr>
              <a:t> </a:t>
            </a:r>
            <a:r>
              <a:rPr lang="en-US" sz="2000" b="1" i="1" dirty="0" err="1">
                <a:solidFill>
                  <a:schemeClr val="accent4"/>
                </a:solidFill>
              </a:rPr>
              <a:t>ke</a:t>
            </a:r>
            <a:r>
              <a:rPr lang="en-US" sz="2000" b="1" i="1" dirty="0">
                <a:solidFill>
                  <a:schemeClr val="accent4"/>
                </a:solidFill>
              </a:rPr>
              <a:t> </a:t>
            </a:r>
            <a:r>
              <a:rPr lang="en-US" sz="2000" b="1" i="1" dirty="0" err="1">
                <a:solidFill>
                  <a:schemeClr val="accent4"/>
                </a:solidFill>
              </a:rPr>
              <a:t>dalam</a:t>
            </a:r>
            <a:r>
              <a:rPr lang="en-US" sz="2000" b="1" i="1" dirty="0">
                <a:solidFill>
                  <a:schemeClr val="accent4"/>
                </a:solidFill>
              </a:rPr>
              <a:t> </a:t>
            </a:r>
            <a:r>
              <a:rPr lang="en-US" sz="2000" b="1" i="1" dirty="0" err="1">
                <a:solidFill>
                  <a:schemeClr val="accent4"/>
                </a:solidFill>
              </a:rPr>
              <a:t>bentuk</a:t>
            </a:r>
            <a:r>
              <a:rPr lang="en-US" sz="2000" b="1" i="1" dirty="0">
                <a:solidFill>
                  <a:schemeClr val="accent4"/>
                </a:solidFill>
              </a:rPr>
              <a:t> </a:t>
            </a:r>
            <a:r>
              <a:rPr lang="en-US" sz="2000" b="1" i="1" dirty="0" err="1">
                <a:solidFill>
                  <a:schemeClr val="accent4"/>
                </a:solidFill>
              </a:rPr>
              <a:t>kuadratik</a:t>
            </a:r>
            <a:endParaRPr lang="en-US" sz="2000" b="1" i="1" dirty="0">
              <a:solidFill>
                <a:schemeClr val="accent4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315A56D-EBE6-E758-F27A-507FABD23EF8}"/>
                  </a:ext>
                </a:extLst>
              </p:cNvPr>
              <p:cNvSpPr txBox="1"/>
              <p:nvPr/>
            </p:nvSpPr>
            <p:spPr>
              <a:xfrm>
                <a:off x="5759355" y="2047164"/>
                <a:ext cx="6170964" cy="34703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=16.4+1.2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=16.4+1.2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acc>
                              <m:accPr>
                                <m:chr m:val="̅"/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acc>
                          </m:num>
                          <m:den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</m:den>
                        </m:f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0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𝑋</m:t>
                                    </m:r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acc>
                                      <m:accPr>
                                        <m:chr m:val="̅"/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𝑋</m:t>
                                        </m:r>
                                      </m:e>
                                    </m:acc>
                                  </m:num>
                                  <m:den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𝑑</m:t>
                                    </m:r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</m:num>
                          <m:den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12</m:t>
                            </m:r>
                          </m:den>
                        </m:f>
                      </m:e>
                    </m:d>
                  </m:oMath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=16.4+1.2(1)</m:t>
                    </m:r>
                    <m:d>
                      <m:dPr>
                        <m:begChr m:val="["/>
                        <m:endChr m:val="]"/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−30</m:t>
                            </m:r>
                          </m:num>
                          <m:den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10</m:t>
                            </m:r>
                          </m:den>
                        </m:f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(1)</m:t>
                    </m:r>
                    <m:d>
                      <m:dPr>
                        <m:begChr m:val="["/>
                        <m:endChr m:val="]"/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𝑋</m:t>
                                    </m:r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−30</m:t>
                                    </m:r>
                                  </m:num>
                                  <m:den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10</m:t>
                                    </m:r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5</m:t>
                                </m:r>
                              </m:e>
                              <m:sup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</m:num>
                          <m:den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12</m:t>
                            </m:r>
                          </m:den>
                        </m:f>
                      </m:e>
                    </m:d>
                  </m:oMath>
                </a14:m>
                <a:endParaRPr lang="en-US" sz="2000" b="0" dirty="0"/>
              </a:p>
              <a:p>
                <a:pPr>
                  <a:lnSpc>
                    <a:spcPct val="150000"/>
                  </a:lnSpc>
                </a:pPr>
                <a:r>
                  <a:rPr lang="en-US" sz="2000" dirty="0" err="1"/>
                  <a:t>Jabarkan</a:t>
                </a:r>
                <a:r>
                  <a:rPr lang="en-US" sz="2000" dirty="0"/>
                  <a:t>!</a:t>
                </a:r>
                <a:endParaRPr lang="en-US" sz="2000" b="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=19,8−0.48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+0.01</m:t>
                    </m:r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000" b="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315A56D-EBE6-E758-F27A-507FABD23E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9355" y="2047164"/>
                <a:ext cx="6170964" cy="3470309"/>
              </a:xfrm>
              <a:prstGeom prst="rect">
                <a:avLst/>
              </a:prstGeom>
              <a:blipFill>
                <a:blip r:embed="rId4"/>
                <a:stretch>
                  <a:fillRect l="-10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567328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B1C3A-95BD-7B77-2637-729D2245FD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A1BBB755-5170-BBC9-0863-7D0FA8EEF8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6262" y="6132894"/>
            <a:ext cx="2120743" cy="5551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C0889B1-C2D9-F73A-58FF-D87B0CB21EF4}"/>
              </a:ext>
            </a:extLst>
          </p:cNvPr>
          <p:cNvSpPr txBox="1"/>
          <p:nvPr/>
        </p:nvSpPr>
        <p:spPr>
          <a:xfrm>
            <a:off x="530086" y="371061"/>
            <a:ext cx="103207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>
                <a:solidFill>
                  <a:schemeClr val="accent5">
                    <a:lumMod val="75000"/>
                  </a:schemeClr>
                </a:solidFill>
              </a:rPr>
              <a:t>Latihan </a:t>
            </a:r>
            <a:r>
              <a:rPr lang="en-US" sz="3200" b="1" i="1" dirty="0" err="1">
                <a:solidFill>
                  <a:schemeClr val="accent5">
                    <a:lumMod val="75000"/>
                  </a:schemeClr>
                </a:solidFill>
              </a:rPr>
              <a:t>Mandiri</a:t>
            </a:r>
            <a:endParaRPr lang="en-US" sz="3200" b="1" i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BA2EE0-1B53-A610-BE38-8B15E4F692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0" t="1866" b="35460"/>
          <a:stretch/>
        </p:blipFill>
        <p:spPr>
          <a:xfrm>
            <a:off x="905928" y="1782373"/>
            <a:ext cx="10380143" cy="273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7025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64AC93-F4AF-EDB9-FED4-1B02E898EE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D0911EDF-D1CB-131D-0FC3-45B78F4604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6262" y="6132894"/>
            <a:ext cx="2120743" cy="5551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D0F1C8-9A04-7175-A37C-94D35E0AEFB9}"/>
              </a:ext>
            </a:extLst>
          </p:cNvPr>
          <p:cNvSpPr txBox="1"/>
          <p:nvPr/>
        </p:nvSpPr>
        <p:spPr>
          <a:xfrm>
            <a:off x="530086" y="371061"/>
            <a:ext cx="103207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>
                <a:solidFill>
                  <a:schemeClr val="accent5">
                    <a:lumMod val="75000"/>
                  </a:schemeClr>
                </a:solidFill>
              </a:rPr>
              <a:t>Latihan </a:t>
            </a:r>
            <a:r>
              <a:rPr lang="en-US" sz="3200" b="1" i="1" dirty="0" err="1">
                <a:solidFill>
                  <a:schemeClr val="accent5">
                    <a:lumMod val="75000"/>
                  </a:schemeClr>
                </a:solidFill>
              </a:rPr>
              <a:t>Mandiri</a:t>
            </a:r>
            <a:endParaRPr lang="en-US" sz="3200" b="1" i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D972F3-F675-DDD3-3790-92D3130357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668" r="43814" b="30218"/>
          <a:stretch/>
        </p:blipFill>
        <p:spPr>
          <a:xfrm>
            <a:off x="740781" y="1504709"/>
            <a:ext cx="5984110" cy="25927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877744D-1B68-99C9-AC2A-C08FD0670F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644"/>
          <a:stretch/>
        </p:blipFill>
        <p:spPr>
          <a:xfrm>
            <a:off x="6609145" y="1539267"/>
            <a:ext cx="4094726" cy="329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9546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145680-7FD0-440E-5F28-FF6CEC76F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ECC2AD5F-1A17-8843-E843-8515435676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6262" y="6132894"/>
            <a:ext cx="2120743" cy="5551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331669-9E25-1842-2C8F-B2DB30374A7B}"/>
              </a:ext>
            </a:extLst>
          </p:cNvPr>
          <p:cNvSpPr txBox="1"/>
          <p:nvPr/>
        </p:nvSpPr>
        <p:spPr>
          <a:xfrm>
            <a:off x="935603" y="471541"/>
            <a:ext cx="103207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 err="1">
                <a:solidFill>
                  <a:schemeClr val="accent5">
                    <a:lumMod val="75000"/>
                  </a:schemeClr>
                </a:solidFill>
              </a:rPr>
              <a:t>Tugas</a:t>
            </a:r>
            <a:r>
              <a:rPr lang="en-US" sz="3200" b="1" i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3200" b="1" i="1" dirty="0" err="1">
                <a:solidFill>
                  <a:schemeClr val="accent5">
                    <a:lumMod val="75000"/>
                  </a:schemeClr>
                </a:solidFill>
              </a:rPr>
              <a:t>Kelompok</a:t>
            </a:r>
            <a:endParaRPr lang="en-US" sz="3200" b="1" i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1D3787-290E-7918-B9B0-C67231DD8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663" y="1386068"/>
            <a:ext cx="11054673" cy="442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1107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810777-29E4-EF0A-3804-94E025C0F4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64E3B2FA-7B2F-AFBA-6E79-C0002368F4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6262" y="6132894"/>
            <a:ext cx="2120743" cy="5551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9A7377-BB58-8F49-1EF2-6BF14740B4EA}"/>
              </a:ext>
            </a:extLst>
          </p:cNvPr>
          <p:cNvSpPr txBox="1"/>
          <p:nvPr/>
        </p:nvSpPr>
        <p:spPr>
          <a:xfrm>
            <a:off x="935603" y="471541"/>
            <a:ext cx="103207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 err="1">
                <a:solidFill>
                  <a:schemeClr val="accent5">
                    <a:lumMod val="75000"/>
                  </a:schemeClr>
                </a:solidFill>
              </a:rPr>
              <a:t>Tugas</a:t>
            </a:r>
            <a:r>
              <a:rPr lang="en-US" sz="3200" b="1" i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3200" b="1" i="1" dirty="0" err="1">
                <a:solidFill>
                  <a:schemeClr val="accent5">
                    <a:lumMod val="75000"/>
                  </a:schemeClr>
                </a:solidFill>
              </a:rPr>
              <a:t>Kelompok</a:t>
            </a:r>
            <a:endParaRPr lang="en-US" sz="3200" b="1" i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037D43-E19D-5BDF-5747-D03291F3C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439" y="1337670"/>
            <a:ext cx="11035121" cy="4570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11965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Preface Slide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3" t="7377" r="1375" b="5042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ACA2506-3815-48B6-86E1-81419235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77870-B1B2-9A41-BD15-643C4E2E1B1B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551435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E29A3A-E5EE-3CD6-8E58-0C80930182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3D8DCA-5ECD-777F-A571-7C4B38EA99A1}"/>
              </a:ext>
            </a:extLst>
          </p:cNvPr>
          <p:cNvSpPr txBox="1"/>
          <p:nvPr/>
        </p:nvSpPr>
        <p:spPr>
          <a:xfrm>
            <a:off x="1472733" y="2074221"/>
            <a:ext cx="89869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 err="1">
                <a:solidFill>
                  <a:schemeClr val="accent5">
                    <a:lumMod val="75000"/>
                  </a:schemeClr>
                </a:solidFill>
                <a:latin typeface="Comic Sans MS" panose="030F0702030302020204" pitchFamily="66" charset="0"/>
              </a:rPr>
              <a:t>Perbandingan</a:t>
            </a:r>
            <a:endParaRPr lang="en-US" sz="7200" b="1" dirty="0">
              <a:solidFill>
                <a:schemeClr val="accent5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sz="7200" b="1" dirty="0" err="1">
                <a:solidFill>
                  <a:schemeClr val="accent5">
                    <a:lumMod val="75000"/>
                  </a:schemeClr>
                </a:solidFill>
                <a:latin typeface="Comic Sans MS" panose="030F0702030302020204" pitchFamily="66" charset="0"/>
              </a:rPr>
              <a:t>Berganda</a:t>
            </a:r>
            <a:endParaRPr lang="en-US" sz="7200" b="1" dirty="0">
              <a:solidFill>
                <a:schemeClr val="accent5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3829C378-C2E2-5A0B-D251-66AB4E764F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386" y="5987907"/>
            <a:ext cx="2674620" cy="700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254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EDC93F-570E-14F4-AF92-7E762A5AC80D}"/>
              </a:ext>
            </a:extLst>
          </p:cNvPr>
          <p:cNvSpPr txBox="1"/>
          <p:nvPr/>
        </p:nvSpPr>
        <p:spPr>
          <a:xfrm>
            <a:off x="530086" y="371061"/>
            <a:ext cx="10320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STUDI KASUS 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805398-E605-113D-D43D-B86D5903FDFC}"/>
              </a:ext>
            </a:extLst>
          </p:cNvPr>
          <p:cNvSpPr txBox="1"/>
          <p:nvPr/>
        </p:nvSpPr>
        <p:spPr>
          <a:xfrm>
            <a:off x="362241" y="2551836"/>
            <a:ext cx="460365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pertimbangan</a:t>
            </a:r>
            <a:r>
              <a:rPr lang="en-US" dirty="0"/>
              <a:t> </a:t>
            </a:r>
            <a:r>
              <a:rPr lang="en-US" dirty="0" err="1"/>
              <a:t>percobaan</a:t>
            </a:r>
            <a:r>
              <a:rPr lang="en-US" dirty="0"/>
              <a:t> yang </a:t>
            </a:r>
            <a:r>
              <a:rPr lang="en-US" dirty="0" err="1"/>
              <a:t>disusun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melihat</a:t>
            </a:r>
            <a:r>
              <a:rPr lang="en-US" dirty="0"/>
              <a:t> </a:t>
            </a:r>
            <a:r>
              <a:rPr lang="en-US" dirty="0" err="1"/>
              <a:t>apakah</a:t>
            </a:r>
            <a:r>
              <a:rPr lang="en-US" dirty="0"/>
              <a:t> </a:t>
            </a:r>
            <a:r>
              <a:rPr lang="en-US" dirty="0" err="1"/>
              <a:t>varietas</a:t>
            </a:r>
            <a:r>
              <a:rPr lang="en-US" dirty="0"/>
              <a:t> melon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pengaruh</a:t>
            </a:r>
            <a:r>
              <a:rPr lang="en-US" dirty="0"/>
              <a:t> yang </a:t>
            </a:r>
            <a:r>
              <a:rPr lang="en-US" dirty="0" err="1"/>
              <a:t>sama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.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varietas</a:t>
            </a:r>
            <a:r>
              <a:rPr lang="en-US" dirty="0"/>
              <a:t> </a:t>
            </a:r>
            <a:r>
              <a:rPr lang="en-US" dirty="0" err="1"/>
              <a:t>diulang</a:t>
            </a:r>
            <a:r>
              <a:rPr lang="en-US" dirty="0"/>
              <a:t> </a:t>
            </a:r>
            <a:r>
              <a:rPr lang="en-US" dirty="0" err="1"/>
              <a:t>sebanyak</a:t>
            </a:r>
            <a:r>
              <a:rPr lang="en-US" dirty="0"/>
              <a:t> 6 kali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kondisi</a:t>
            </a:r>
            <a:r>
              <a:rPr lang="en-US" dirty="0"/>
              <a:t> </a:t>
            </a:r>
            <a:r>
              <a:rPr lang="en-US" dirty="0" err="1"/>
              <a:t>identik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pola</a:t>
            </a:r>
            <a:r>
              <a:rPr lang="en-US" dirty="0"/>
              <a:t> </a:t>
            </a:r>
            <a:r>
              <a:rPr lang="en-US" dirty="0" err="1"/>
              <a:t>makan</a:t>
            </a:r>
            <a:r>
              <a:rPr lang="en-US" dirty="0"/>
              <a:t> </a:t>
            </a:r>
            <a:r>
              <a:rPr lang="en-US" dirty="0" err="1"/>
              <a:t>identik</a:t>
            </a:r>
            <a:r>
              <a:rPr lang="en-US" dirty="0"/>
              <a:t>. </a:t>
            </a:r>
            <a:r>
              <a:rPr lang="en-US" dirty="0" err="1"/>
              <a:t>Hasilnya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satuan</a:t>
            </a:r>
            <a:r>
              <a:rPr lang="en-US" dirty="0"/>
              <a:t> kg </a:t>
            </a:r>
            <a:r>
              <a:rPr lang="en-US" dirty="0" err="1"/>
              <a:t>ditampilkan</a:t>
            </a:r>
            <a:r>
              <a:rPr lang="en-US" dirty="0"/>
              <a:t> pada </a:t>
            </a:r>
            <a:r>
              <a:rPr lang="en-US" dirty="0" err="1"/>
              <a:t>Tabel</a:t>
            </a:r>
            <a:r>
              <a:rPr lang="en-US" dirty="0"/>
              <a:t> 1 </a:t>
            </a:r>
            <a:r>
              <a:rPr lang="en-US" dirty="0" err="1"/>
              <a:t>berikut</a:t>
            </a:r>
            <a:r>
              <a:rPr lang="en-US" dirty="0"/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A15C3B-BBB0-30F9-B797-195870B2E4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8098" y="1993075"/>
            <a:ext cx="6461661" cy="2871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941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DE5FBFA-D3D3-BD24-A8AB-A5A4B59252C4}"/>
                  </a:ext>
                </a:extLst>
              </p:cNvPr>
              <p:cNvSpPr txBox="1"/>
              <p:nvPr/>
            </p:nvSpPr>
            <p:spPr>
              <a:xfrm>
                <a:off x="419100" y="245430"/>
                <a:ext cx="11353800" cy="608493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lvl="0" indent="-342900">
                  <a:lnSpc>
                    <a:spcPct val="107000"/>
                  </a:lnSpc>
                  <a:spcAft>
                    <a:spcPts val="800"/>
                  </a:spcAft>
                  <a:buFont typeface="+mj-lt"/>
                  <a:buAutoNum type="alphaLcPeriod"/>
                </a:pPr>
                <a:r>
                  <a:rPr lang="en-US" sz="1800" b="1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Model Linier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Secara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umum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dari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model linier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aditif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dari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RAL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untuk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kasus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ini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adalah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sebagai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berikut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𝜇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atau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𝜇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Keterangan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= 1,2,3,4 ;  j = 1,2,3,4,5,6 ;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~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(0,</m:t>
                    </m:r>
                    <m:sSup>
                      <m:sSup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nilai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pengamatan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pada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varietas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melon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ke-i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dan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ulangan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ke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-j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𝜇</m:t>
                    </m:r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rataan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umum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pengaruh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varietas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melon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ke-i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pengaruh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acak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varietas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melon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ke-i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dan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ulangan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ke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-j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342900" lvl="0" indent="-342900">
                  <a:lnSpc>
                    <a:spcPct val="107000"/>
                  </a:lnSpc>
                  <a:spcAft>
                    <a:spcPts val="800"/>
                  </a:spcAft>
                  <a:buFont typeface="+mj-lt"/>
                  <a:buAutoNum type="alphaLcPeriod" startAt="2"/>
                </a:pPr>
                <a:r>
                  <a:rPr lang="en-US" sz="1800" b="1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Hipotesis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r>
                  <a:rPr lang="en-US" sz="1800" kern="100" baseline="-25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i="1" kern="10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𝜇</m:t>
                    </m:r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(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semua varietas melon memberikan respons yang sama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r>
                  <a:rPr lang="en-US" sz="1800" kern="100" baseline="-25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: Minimal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ada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sepasang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varietas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melon 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i,j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) Dimana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≠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Atau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r>
                  <a:rPr lang="en-US" sz="1800" kern="100" baseline="-25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=0</m:t>
                    </m:r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(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varietas melon 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tidak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berpengaruh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terhadap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respons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yang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diamati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r>
                  <a:rPr lang="en-US" sz="1800" kern="100" baseline="-25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: Minimal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ada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satu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varietas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melon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dimana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≠0</m:t>
                    </m:r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= 1,2,3,4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DE5FBFA-D3D3-BD24-A8AB-A5A4B59252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9100" y="245430"/>
                <a:ext cx="11353800" cy="6084936"/>
              </a:xfrm>
              <a:prstGeom prst="rect">
                <a:avLst/>
              </a:prstGeom>
              <a:blipFill>
                <a:blip r:embed="rId2"/>
                <a:stretch>
                  <a:fillRect l="-483" t="-501" b="-6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17963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582F89-ACB3-A6F4-C2FB-106A7E7EB5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E3AD2C4-E2FF-00E5-95C8-D1C32BFDE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9384" y="2761235"/>
            <a:ext cx="6615273" cy="396708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49A990-2226-D065-7AAB-F98D2525A9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363" y="457706"/>
            <a:ext cx="5649113" cy="220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473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A7A0E6-7BA5-00D1-F246-5DAAFFEE80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1B5692-936C-AC52-C58F-AD65B1BAE5FE}"/>
              </a:ext>
            </a:extLst>
          </p:cNvPr>
          <p:cNvSpPr txBox="1"/>
          <p:nvPr/>
        </p:nvSpPr>
        <p:spPr>
          <a:xfrm>
            <a:off x="274319" y="682923"/>
            <a:ext cx="6096000" cy="374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lphaLcPeriod" startAt="3"/>
            </a:pPr>
            <a:r>
              <a:rPr lang="en-US" sz="1800" b="1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Tabel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Sidik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Ragam</a:t>
            </a:r>
            <a:endParaRPr lang="en-ID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0A28123-8EBB-7D9B-7A6A-4404B8E197C9}"/>
                  </a:ext>
                </a:extLst>
              </p:cNvPr>
              <p:cNvSpPr txBox="1"/>
              <p:nvPr/>
            </p:nvSpPr>
            <p:spPr>
              <a:xfrm>
                <a:off x="274320" y="4521852"/>
                <a:ext cx="11708218" cy="13846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lvl="0" indent="-342900">
                  <a:lnSpc>
                    <a:spcPct val="107000"/>
                  </a:lnSpc>
                  <a:spcAft>
                    <a:spcPts val="800"/>
                  </a:spcAft>
                  <a:buFont typeface="+mj-lt"/>
                  <a:buAutoNum type="alphaLcPeriod" startAt="4"/>
                </a:pPr>
                <a:r>
                  <a:rPr lang="en-US" sz="1800" b="1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Kesimpulan</a:t>
                </a:r>
                <a:endParaRPr lang="en-ID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7200" algn="just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Dari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hasil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diatas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h𝑖𝑡𝑢𝑛𝑔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b="0" i="1" kern="10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23,45766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&gt;</m:t>
                    </m:r>
                    <m:sSub>
                      <m:sSubPr>
                        <m:ctrlPr>
                          <a:rPr lang="en-ID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𝑡𝑎𝑏𝑒𝑙</m:t>
                        </m:r>
                      </m:sub>
                    </m:sSub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b="0" i="1" kern="10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3,09839</m:t>
                    </m:r>
                  </m:oMath>
                </a14:m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kern="1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maka</a:t>
                </a:r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Tolak Ho,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sehingga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dapat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disimpulkan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bahwa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ada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perbedaan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pengaruh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varietas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melon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terhadap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hasilnya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(kg)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atau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antara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varietas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melon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memberikan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hasil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yang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berbeda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pada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taraf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nyata</a:t>
                </a:r>
                <a:r>
                  <a:rPr lang="en-US" kern="1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5%</a:t>
                </a:r>
                <a:endParaRPr lang="en-US" sz="1800" kern="1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0A28123-8EBB-7D9B-7A6A-4404B8E197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320" y="4521852"/>
                <a:ext cx="11708218" cy="1384610"/>
              </a:xfrm>
              <a:prstGeom prst="rect">
                <a:avLst/>
              </a:prstGeom>
              <a:blipFill>
                <a:blip r:embed="rId2"/>
                <a:stretch>
                  <a:fillRect l="-416" t="-2643" r="-416" b="-61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951F34B0-8C32-DAEC-5D49-8B155EA0F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356" y="1437715"/>
            <a:ext cx="6949927" cy="2039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796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17723</TotalTime>
  <Words>2853</Words>
  <Application>Microsoft Office PowerPoint</Application>
  <PresentationFormat>Widescreen</PresentationFormat>
  <Paragraphs>543</Paragraphs>
  <Slides>46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46</vt:i4>
      </vt:variant>
    </vt:vector>
  </HeadingPairs>
  <TitlesOfParts>
    <vt:vector size="57" baseType="lpstr">
      <vt:lpstr>Abadi</vt:lpstr>
      <vt:lpstr>Arial</vt:lpstr>
      <vt:lpstr>Calibri</vt:lpstr>
      <vt:lpstr>Calibri Light</vt:lpstr>
      <vt:lpstr>Calibri-Light</vt:lpstr>
      <vt:lpstr>Cambria Math</vt:lpstr>
      <vt:lpstr>Carlito</vt:lpstr>
      <vt:lpstr>Comic Sans MS</vt:lpstr>
      <vt:lpstr>Times New Roman</vt:lpstr>
      <vt:lpstr>Office Theme</vt:lpstr>
      <vt:lpstr>Custom Design</vt:lpstr>
      <vt:lpstr>Praktikum STA1222 Metode Perancangan Percobaan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Preface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IPB University Presentation Template</dc:title>
  <dc:creator>Microsoft Office User</dc:creator>
  <cp:lastModifiedBy>Uiwang NT</cp:lastModifiedBy>
  <cp:revision>2812</cp:revision>
  <cp:lastPrinted>2019-07-25T05:05:36Z</cp:lastPrinted>
  <dcterms:created xsi:type="dcterms:W3CDTF">2019-07-11T07:04:53Z</dcterms:created>
  <dcterms:modified xsi:type="dcterms:W3CDTF">2024-02-05T04:06:11Z</dcterms:modified>
</cp:coreProperties>
</file>

<file path=docProps/thumbnail.jpeg>
</file>